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2"/>
  </p:notesMasterIdLst>
  <p:sldIdLst>
    <p:sldId id="332" r:id="rId2"/>
    <p:sldId id="353" r:id="rId3"/>
    <p:sldId id="334" r:id="rId4"/>
    <p:sldId id="383" r:id="rId5"/>
    <p:sldId id="336" r:id="rId6"/>
    <p:sldId id="338" r:id="rId7"/>
    <p:sldId id="374" r:id="rId8"/>
    <p:sldId id="368" r:id="rId9"/>
    <p:sldId id="340" r:id="rId10"/>
    <p:sldId id="339" r:id="rId11"/>
    <p:sldId id="337" r:id="rId12"/>
    <p:sldId id="341" r:id="rId13"/>
    <p:sldId id="371" r:id="rId14"/>
    <p:sldId id="377" r:id="rId15"/>
    <p:sldId id="347" r:id="rId16"/>
    <p:sldId id="372" r:id="rId17"/>
    <p:sldId id="373" r:id="rId18"/>
    <p:sldId id="393" r:id="rId19"/>
    <p:sldId id="394" r:id="rId20"/>
    <p:sldId id="395" r:id="rId21"/>
    <p:sldId id="396" r:id="rId22"/>
    <p:sldId id="398" r:id="rId23"/>
    <p:sldId id="399" r:id="rId24"/>
    <p:sldId id="397" r:id="rId25"/>
    <p:sldId id="406" r:id="rId26"/>
    <p:sldId id="346" r:id="rId27"/>
    <p:sldId id="349" r:id="rId28"/>
    <p:sldId id="351" r:id="rId29"/>
    <p:sldId id="376" r:id="rId30"/>
    <p:sldId id="352" r:id="rId31"/>
    <p:sldId id="298" r:id="rId32"/>
    <p:sldId id="405" r:id="rId33"/>
    <p:sldId id="364" r:id="rId34"/>
    <p:sldId id="363" r:id="rId35"/>
    <p:sldId id="300" r:id="rId36"/>
    <p:sldId id="326" r:id="rId37"/>
    <p:sldId id="381" r:id="rId38"/>
    <p:sldId id="384" r:id="rId39"/>
    <p:sldId id="331" r:id="rId40"/>
    <p:sldId id="299" r:id="rId41"/>
    <p:sldId id="385" r:id="rId42"/>
    <p:sldId id="392" r:id="rId43"/>
    <p:sldId id="401" r:id="rId44"/>
    <p:sldId id="402" r:id="rId45"/>
    <p:sldId id="403" r:id="rId46"/>
    <p:sldId id="404" r:id="rId47"/>
    <p:sldId id="387" r:id="rId48"/>
    <p:sldId id="386" r:id="rId49"/>
    <p:sldId id="354" r:id="rId50"/>
    <p:sldId id="355" r:id="rId51"/>
    <p:sldId id="356" r:id="rId52"/>
    <p:sldId id="357" r:id="rId53"/>
    <p:sldId id="307" r:id="rId54"/>
    <p:sldId id="315" r:id="rId55"/>
    <p:sldId id="316" r:id="rId56"/>
    <p:sldId id="323" r:id="rId57"/>
    <p:sldId id="324" r:id="rId58"/>
    <p:sldId id="362" r:id="rId59"/>
    <p:sldId id="361" r:id="rId60"/>
    <p:sldId id="319" r:id="rId61"/>
    <p:sldId id="320" r:id="rId62"/>
    <p:sldId id="305" r:id="rId63"/>
    <p:sldId id="389" r:id="rId64"/>
    <p:sldId id="390" r:id="rId65"/>
    <p:sldId id="304" r:id="rId66"/>
    <p:sldId id="310" r:id="rId67"/>
    <p:sldId id="306" r:id="rId68"/>
    <p:sldId id="309" r:id="rId69"/>
    <p:sldId id="325" r:id="rId70"/>
    <p:sldId id="388" r:id="rId7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9pPr>
  </p:defaultTextStyle>
  <p:extLst>
    <p:ext uri="{521415D9-36F7-43E2-AB2F-B90AF26B5E84}">
      <p14:sectionLst xmlns:p14="http://schemas.microsoft.com/office/powerpoint/2010/main">
        <p14:section name="Default Section" id="{1D60F05B-695C-4417-96F8-0292F71F1DED}">
          <p14:sldIdLst>
            <p14:sldId id="332"/>
            <p14:sldId id="353"/>
            <p14:sldId id="334"/>
            <p14:sldId id="383"/>
            <p14:sldId id="336"/>
            <p14:sldId id="338"/>
            <p14:sldId id="374"/>
            <p14:sldId id="368"/>
            <p14:sldId id="340"/>
            <p14:sldId id="339"/>
            <p14:sldId id="337"/>
            <p14:sldId id="341"/>
            <p14:sldId id="371"/>
            <p14:sldId id="377"/>
            <p14:sldId id="347"/>
            <p14:sldId id="372"/>
            <p14:sldId id="373"/>
            <p14:sldId id="393"/>
            <p14:sldId id="394"/>
            <p14:sldId id="395"/>
            <p14:sldId id="396"/>
            <p14:sldId id="398"/>
            <p14:sldId id="399"/>
            <p14:sldId id="397"/>
            <p14:sldId id="406"/>
            <p14:sldId id="346"/>
            <p14:sldId id="349"/>
            <p14:sldId id="351"/>
            <p14:sldId id="376"/>
            <p14:sldId id="352"/>
            <p14:sldId id="298"/>
            <p14:sldId id="405"/>
            <p14:sldId id="364"/>
            <p14:sldId id="363"/>
            <p14:sldId id="300"/>
            <p14:sldId id="326"/>
            <p14:sldId id="381"/>
            <p14:sldId id="384"/>
            <p14:sldId id="331"/>
            <p14:sldId id="299"/>
            <p14:sldId id="385"/>
            <p14:sldId id="392"/>
            <p14:sldId id="401"/>
            <p14:sldId id="402"/>
            <p14:sldId id="403"/>
            <p14:sldId id="404"/>
            <p14:sldId id="387"/>
            <p14:sldId id="386"/>
            <p14:sldId id="354"/>
            <p14:sldId id="355"/>
            <p14:sldId id="356"/>
            <p14:sldId id="357"/>
            <p14:sldId id="307"/>
            <p14:sldId id="315"/>
            <p14:sldId id="316"/>
            <p14:sldId id="323"/>
            <p14:sldId id="324"/>
            <p14:sldId id="362"/>
            <p14:sldId id="361"/>
            <p14:sldId id="319"/>
            <p14:sldId id="320"/>
            <p14:sldId id="305"/>
            <p14:sldId id="389"/>
            <p14:sldId id="390"/>
            <p14:sldId id="304"/>
            <p14:sldId id="310"/>
            <p14:sldId id="306"/>
            <p14:sldId id="309"/>
            <p14:sldId id="325"/>
            <p14:sldId id="388"/>
          </p14:sldIdLst>
        </p14:section>
        <p14:section name="Reformatted suggestions" id="{6E620954-B02F-4C4E-B2D9-65E60DB4F6A8}">
          <p14:sldIdLst/>
        </p14:section>
      </p14:sectionLst>
    </p:ex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 styleId="{8F44A2F1-9E1F-4B54-A3A2-5F16C0AD49E2}"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solidFill>
                <a:srgbClr val="C9C3BA"/>
              </a:solidFill>
              <a:prstDash val="solid"/>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25400" cap="flat">
              <a:solidFill>
                <a:srgbClr val="525252"/>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lastRow>
    <a:firstRow>
      <a:tcTxStyle b="off" i="off">
        <a:font>
          <a:latin typeface="Palatino"/>
          <a:ea typeface="Palatino"/>
          <a:cs typeface="Palatino"/>
        </a:font>
        <a:srgbClr val="FFFFFF"/>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noFill/>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solidFill>
            <a:schemeClr val="accent5">
              <a:hueOff val="-375889"/>
              <a:satOff val="-9195"/>
              <a:lumOff val="-14901"/>
            </a:schemeClr>
          </a:solidFill>
        </a:fill>
      </a:tcStyle>
    </a:firstRow>
  </a:tblStyle>
  <a:tblStyle styleId="{D51ADE6A-740E-44AE-83CC-AE7238B6C88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solidFill>
                <a:srgbClr val="C9C3BA"/>
              </a:solidFill>
              <a:prstDash val="solid"/>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25400" cap="flat">
              <a:solidFill>
                <a:srgbClr val="525252"/>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lastRow>
    <a:firstRow>
      <a:tcTxStyle b="off" i="off">
        <a:font>
          <a:latin typeface="Palatino"/>
          <a:ea typeface="Palatino"/>
          <a:cs typeface="Palatino"/>
        </a:font>
        <a:srgbClr val="FFFFFF"/>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noFill/>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solidFill>
            <a:schemeClr val="accent5">
              <a:hueOff val="-375889"/>
              <a:satOff val="-9195"/>
              <a:lumOff val="-14901"/>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93447" autoAdjust="0"/>
  </p:normalViewPr>
  <p:slideViewPr>
    <p:cSldViewPr snapToGrid="0" snapToObjects="1">
      <p:cViewPr varScale="1">
        <p:scale>
          <a:sx n="42" d="100"/>
          <a:sy n="42" d="100"/>
        </p:scale>
        <p:origin x="1340" y="32"/>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64"/>
    </p:cViewPr>
  </p:sorterViewPr>
  <p:notesViewPr>
    <p:cSldViewPr snapToGrid="0" snapToObjects="1">
      <p:cViewPr varScale="1">
        <p:scale>
          <a:sx n="48" d="100"/>
          <a:sy n="48" d="100"/>
        </p:scale>
        <p:origin x="2752" y="2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1143000" y="685800"/>
            <a:ext cx="4572000" cy="3429000"/>
          </a:xfrm>
          <a:prstGeom prst="rect">
            <a:avLst/>
          </a:prstGeom>
        </p:spPr>
        <p:txBody>
          <a:bodyPr/>
          <a:lstStyle/>
          <a:p>
            <a:endParaRPr/>
          </a:p>
        </p:txBody>
      </p:sp>
      <p:sp>
        <p:nvSpPr>
          <p:cNvPr id="142" name="Shape 14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368465977"/>
      </p:ext>
    </p:extLst>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indent="228600" defTabSz="457200" latinLnBrk="0">
      <a:defRPr sz="2200">
        <a:latin typeface="Lucida Grande"/>
        <a:ea typeface="Lucida Grande"/>
        <a:cs typeface="Lucida Grande"/>
        <a:sym typeface="Lucida Grande"/>
      </a:defRPr>
    </a:lvl2pPr>
    <a:lvl3pPr indent="457200" defTabSz="457200" latinLnBrk="0">
      <a:defRPr sz="2200">
        <a:latin typeface="Lucida Grande"/>
        <a:ea typeface="Lucida Grande"/>
        <a:cs typeface="Lucida Grande"/>
        <a:sym typeface="Lucida Grande"/>
      </a:defRPr>
    </a:lvl3pPr>
    <a:lvl4pPr indent="685800" defTabSz="457200" latinLnBrk="0">
      <a:defRPr sz="2200">
        <a:latin typeface="Lucida Grande"/>
        <a:ea typeface="Lucida Grande"/>
        <a:cs typeface="Lucida Grande"/>
        <a:sym typeface="Lucida Grande"/>
      </a:defRPr>
    </a:lvl4pPr>
    <a:lvl5pPr indent="914400" defTabSz="457200" latinLnBrk="0">
      <a:defRPr sz="2200">
        <a:latin typeface="Lucida Grande"/>
        <a:ea typeface="Lucida Grande"/>
        <a:cs typeface="Lucida Grande"/>
        <a:sym typeface="Lucida Grande"/>
      </a:defRPr>
    </a:lvl5pPr>
    <a:lvl6pPr indent="1143000" defTabSz="457200" latinLnBrk="0">
      <a:defRPr sz="2200">
        <a:latin typeface="Lucida Grande"/>
        <a:ea typeface="Lucida Grande"/>
        <a:cs typeface="Lucida Grande"/>
        <a:sym typeface="Lucida Grande"/>
      </a:defRPr>
    </a:lvl6pPr>
    <a:lvl7pPr indent="1371600" defTabSz="457200" latinLnBrk="0">
      <a:defRPr sz="2200">
        <a:latin typeface="Lucida Grande"/>
        <a:ea typeface="Lucida Grande"/>
        <a:cs typeface="Lucida Grande"/>
        <a:sym typeface="Lucida Grande"/>
      </a:defRPr>
    </a:lvl7pPr>
    <a:lvl8pPr indent="1600200" defTabSz="457200" latinLnBrk="0">
      <a:defRPr sz="2200">
        <a:latin typeface="Lucida Grande"/>
        <a:ea typeface="Lucida Grande"/>
        <a:cs typeface="Lucida Grande"/>
        <a:sym typeface="Lucida Grande"/>
      </a:defRPr>
    </a:lvl8pPr>
    <a:lvl9pPr indent="1828800" defTabSz="457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told you all that I was</a:t>
            </a:r>
            <a:r>
              <a:rPr lang="en-US" baseline="0" dirty="0"/>
              <a:t> concerned that you would jump to a conclusion about the breath test. Everyone promised that they would wait to see if the rules were followed and if they thought the evidence showed that the test was proved to be reliable in this case. </a:t>
            </a:r>
          </a:p>
          <a:p>
            <a:endParaRPr lang="en-US" baseline="0" dirty="0"/>
          </a:p>
          <a:p>
            <a:r>
              <a:rPr lang="en-US" baseline="0" dirty="0"/>
              <a:t>We all talked about and agreed that following rules in the administration of the test was really important.</a:t>
            </a:r>
          </a:p>
          <a:p>
            <a:endParaRPr lang="en-US" baseline="0" dirty="0"/>
          </a:p>
          <a:p>
            <a:r>
              <a:rPr lang="en-US" baseline="0" dirty="0"/>
              <a:t>When the officers told us that they followed their training by doing a15-minute observation of the defendant in the back of the patrol car while they were driving to the police. We were left scratching our heads. </a:t>
            </a:r>
          </a:p>
          <a:p>
            <a:endParaRPr lang="en-US" baseline="0" dirty="0"/>
          </a:p>
          <a:p>
            <a:r>
              <a:rPr lang="en-US" baseline="0" dirty="0"/>
              <a:t>So, they brought in Mr. </a:t>
            </a:r>
            <a:r>
              <a:rPr lang="en-US" baseline="0" dirty="0" err="1"/>
              <a:t>Tilson</a:t>
            </a:r>
            <a:r>
              <a:rPr lang="en-US" baseline="0" dirty="0"/>
              <a:t> to try to clean up the mess. </a:t>
            </a:r>
          </a:p>
          <a:p>
            <a:endParaRPr lang="en-US" baseline="0" dirty="0"/>
          </a:p>
          <a:p>
            <a:r>
              <a:rPr lang="en-US" baseline="0" dirty="0"/>
              <a:t>He only gave us more questions and doubts though. .11 with no BAC. .049 with cake? </a:t>
            </a:r>
          </a:p>
          <a:p>
            <a:endParaRPr lang="en-US" baseline="0" dirty="0"/>
          </a:p>
          <a:p>
            <a:endParaRPr lang="en-US" dirty="0"/>
          </a:p>
        </p:txBody>
      </p:sp>
    </p:spTree>
    <p:extLst>
      <p:ext uri="{BB962C8B-B14F-4D97-AF65-F5344CB8AC3E}">
        <p14:creationId xmlns:p14="http://schemas.microsoft.com/office/powerpoint/2010/main" val="11036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2000" dirty="0">
                <a:latin typeface="Helvetica" panose="020B0604020202020204" pitchFamily="34" charset="0"/>
                <a:sym typeface="Helvetica" panose="020B0604020202020204" pitchFamily="34" charset="0"/>
              </a:rPr>
              <a:t>Great thing about the mouth alcohol defense: it</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based on the training of the breath test operator.  We can build upon it fairly simply, but if you needed to try the case without an expert and the state did not call their expert to testify, you could win this case simply using the manual.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If the State calls their expert, as we</a:t>
            </a:r>
            <a:r>
              <a:rPr lang="ja-JP" altLang="en-US" sz="2000" dirty="0">
                <a:latin typeface="Arial" panose="020B0604020202020204" pitchFamily="34" charset="0"/>
                <a:sym typeface="Helvetica" panose="020B0604020202020204" pitchFamily="34" charset="0"/>
              </a:rPr>
              <a:t>’</a:t>
            </a:r>
            <a:r>
              <a:rPr lang="en-US" altLang="ja-JP" sz="2000" dirty="0" err="1">
                <a:latin typeface="Helvetica" panose="020B0604020202020204" pitchFamily="34" charset="0"/>
                <a:sym typeface="Helvetica" panose="020B0604020202020204" pitchFamily="34" charset="0"/>
              </a:rPr>
              <a:t>ll</a:t>
            </a:r>
            <a:r>
              <a:rPr lang="en-US" altLang="ja-JP" sz="2000" dirty="0">
                <a:latin typeface="Helvetica" panose="020B0604020202020204" pitchFamily="34" charset="0"/>
                <a:sym typeface="Helvetica" panose="020B0604020202020204" pitchFamily="34" charset="0"/>
              </a:rPr>
              <a:t> talk about shortly, there are some very good things you can do to improve your case. </a:t>
            </a:r>
            <a:endParaRPr lang="en-US" altLang="en-US" sz="2000" dirty="0">
              <a:latin typeface="Helvetica" panose="020B0604020202020204" pitchFamily="34" charset="0"/>
              <a:sym typeface="Helvetica" panose="020B0604020202020204" pitchFamily="34" charset="0"/>
            </a:endParaRPr>
          </a:p>
          <a:p>
            <a:endParaRPr lang="en-US" dirty="0"/>
          </a:p>
        </p:txBody>
      </p:sp>
    </p:spTree>
    <p:extLst>
      <p:ext uri="{BB962C8B-B14F-4D97-AF65-F5344CB8AC3E}">
        <p14:creationId xmlns:p14="http://schemas.microsoft.com/office/powerpoint/2010/main" val="1909321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2000" dirty="0">
                <a:latin typeface="Helvetica" panose="020B0604020202020204" pitchFamily="34" charset="0"/>
                <a:sym typeface="Helvetica" panose="020B0604020202020204" pitchFamily="34" charset="0"/>
              </a:rPr>
              <a:t>Great thing about the mouth alcohol defense: it</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based on the training of the breath test operator.  We can build upon it fairly simply, but if you needed to try the case without an expert and the state did not call their expert to testify, you could win this case simply using the manual.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If the State calls their expert, as we</a:t>
            </a:r>
            <a:r>
              <a:rPr lang="ja-JP" altLang="en-US" sz="2000" dirty="0">
                <a:latin typeface="Arial" panose="020B0604020202020204" pitchFamily="34" charset="0"/>
                <a:sym typeface="Helvetica" panose="020B0604020202020204" pitchFamily="34" charset="0"/>
              </a:rPr>
              <a:t>’</a:t>
            </a:r>
            <a:r>
              <a:rPr lang="en-US" altLang="ja-JP" sz="2000" dirty="0" err="1">
                <a:latin typeface="Helvetica" panose="020B0604020202020204" pitchFamily="34" charset="0"/>
                <a:sym typeface="Helvetica" panose="020B0604020202020204" pitchFamily="34" charset="0"/>
              </a:rPr>
              <a:t>ll</a:t>
            </a:r>
            <a:r>
              <a:rPr lang="en-US" altLang="ja-JP" sz="2000" dirty="0">
                <a:latin typeface="Helvetica" panose="020B0604020202020204" pitchFamily="34" charset="0"/>
                <a:sym typeface="Helvetica" panose="020B0604020202020204" pitchFamily="34" charset="0"/>
              </a:rPr>
              <a:t> talk about shortly, there are some very good things you can do to improve your case. </a:t>
            </a:r>
            <a:endParaRPr lang="en-US" altLang="en-US" sz="2000" dirty="0">
              <a:latin typeface="Helvetica" panose="020B0604020202020204" pitchFamily="34" charset="0"/>
              <a:sym typeface="Helvetica" panose="020B0604020202020204" pitchFamily="34" charset="0"/>
            </a:endParaRPr>
          </a:p>
          <a:p>
            <a:endParaRPr lang="en-US" dirty="0"/>
          </a:p>
        </p:txBody>
      </p:sp>
    </p:spTree>
    <p:extLst>
      <p:ext uri="{BB962C8B-B14F-4D97-AF65-F5344CB8AC3E}">
        <p14:creationId xmlns:p14="http://schemas.microsoft.com/office/powerpoint/2010/main" val="937161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2000" dirty="0">
                <a:latin typeface="Helvetica" panose="020B0604020202020204" pitchFamily="34" charset="0"/>
                <a:sym typeface="Helvetica" panose="020B0604020202020204" pitchFamily="34" charset="0"/>
              </a:rPr>
              <a:t>Great thing about the mouth alcohol defense: it</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based on the training of the breath test operator.  We can build upon it fairly simply, but if you needed to try the case without an expert and the state did not call their expert to testify, you could win this case simply using the manual.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If the State calls their expert, as we</a:t>
            </a:r>
            <a:r>
              <a:rPr lang="ja-JP" altLang="en-US" sz="2000" dirty="0">
                <a:latin typeface="Arial" panose="020B0604020202020204" pitchFamily="34" charset="0"/>
                <a:sym typeface="Helvetica" panose="020B0604020202020204" pitchFamily="34" charset="0"/>
              </a:rPr>
              <a:t>’</a:t>
            </a:r>
            <a:r>
              <a:rPr lang="en-US" altLang="ja-JP" sz="2000" dirty="0" err="1">
                <a:latin typeface="Helvetica" panose="020B0604020202020204" pitchFamily="34" charset="0"/>
                <a:sym typeface="Helvetica" panose="020B0604020202020204" pitchFamily="34" charset="0"/>
              </a:rPr>
              <a:t>ll</a:t>
            </a:r>
            <a:r>
              <a:rPr lang="en-US" altLang="ja-JP" sz="2000" dirty="0">
                <a:latin typeface="Helvetica" panose="020B0604020202020204" pitchFamily="34" charset="0"/>
                <a:sym typeface="Helvetica" panose="020B0604020202020204" pitchFamily="34" charset="0"/>
              </a:rPr>
              <a:t> talk about shortly, there are some very good things you can do to improve your case. </a:t>
            </a:r>
            <a:endParaRPr lang="en-US" altLang="en-US" sz="2000" dirty="0">
              <a:latin typeface="Helvetica" panose="020B0604020202020204" pitchFamily="34" charset="0"/>
              <a:sym typeface="Helvetica" panose="020B0604020202020204" pitchFamily="34" charset="0"/>
            </a:endParaRPr>
          </a:p>
          <a:p>
            <a:endParaRPr lang="en-US" dirty="0"/>
          </a:p>
        </p:txBody>
      </p:sp>
    </p:spTree>
    <p:extLst>
      <p:ext uri="{BB962C8B-B14F-4D97-AF65-F5344CB8AC3E}">
        <p14:creationId xmlns:p14="http://schemas.microsoft.com/office/powerpoint/2010/main" val="2214918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2000" dirty="0">
                <a:latin typeface="Helvetica" panose="020B0604020202020204" pitchFamily="34" charset="0"/>
                <a:sym typeface="Helvetica" panose="020B0604020202020204" pitchFamily="34" charset="0"/>
              </a:rPr>
              <a:t>Great thing about the mouth alcohol defense: it</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based on the training of the breath test operator.  We can build upon it fairly simply, but if you needed to try the case without an expert and the state did not call their expert to testify, you could win this case simply using the manual.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If the State calls their expert, as we</a:t>
            </a:r>
            <a:r>
              <a:rPr lang="ja-JP" altLang="en-US" sz="2000" dirty="0">
                <a:latin typeface="Arial" panose="020B0604020202020204" pitchFamily="34" charset="0"/>
                <a:sym typeface="Helvetica" panose="020B0604020202020204" pitchFamily="34" charset="0"/>
              </a:rPr>
              <a:t>’</a:t>
            </a:r>
            <a:r>
              <a:rPr lang="en-US" altLang="ja-JP" sz="2000" dirty="0" err="1">
                <a:latin typeface="Helvetica" panose="020B0604020202020204" pitchFamily="34" charset="0"/>
                <a:sym typeface="Helvetica" panose="020B0604020202020204" pitchFamily="34" charset="0"/>
              </a:rPr>
              <a:t>ll</a:t>
            </a:r>
            <a:r>
              <a:rPr lang="en-US" altLang="ja-JP" sz="2000" dirty="0">
                <a:latin typeface="Helvetica" panose="020B0604020202020204" pitchFamily="34" charset="0"/>
                <a:sym typeface="Helvetica" panose="020B0604020202020204" pitchFamily="34" charset="0"/>
              </a:rPr>
              <a:t> talk about shortly, there are some very good things you can do to improve your case. </a:t>
            </a:r>
            <a:endParaRPr lang="en-US" altLang="en-US" sz="2000" dirty="0">
              <a:latin typeface="Helvetica" panose="020B0604020202020204" pitchFamily="34" charset="0"/>
              <a:sym typeface="Helvetica" panose="020B0604020202020204" pitchFamily="34" charset="0"/>
            </a:endParaRPr>
          </a:p>
          <a:p>
            <a:endParaRPr lang="en-US" dirty="0"/>
          </a:p>
        </p:txBody>
      </p:sp>
    </p:spTree>
    <p:extLst>
      <p:ext uri="{BB962C8B-B14F-4D97-AF65-F5344CB8AC3E}">
        <p14:creationId xmlns:p14="http://schemas.microsoft.com/office/powerpoint/2010/main" val="2433033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2000" dirty="0">
                <a:latin typeface="Helvetica" panose="020B0604020202020204" pitchFamily="34" charset="0"/>
                <a:sym typeface="Helvetica" panose="020B0604020202020204" pitchFamily="34" charset="0"/>
              </a:rPr>
              <a:t>Great thing about the mouth alcohol defense: it</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based on the training of the breath test operator.  We can build upon it fairly simply, but if you needed to try the case without an expert and the state did not call their expert to testify, you could win this case simply using the manual.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If the State calls their expert, as we</a:t>
            </a:r>
            <a:r>
              <a:rPr lang="ja-JP" altLang="en-US" sz="2000" dirty="0">
                <a:latin typeface="Arial" panose="020B0604020202020204" pitchFamily="34" charset="0"/>
                <a:sym typeface="Helvetica" panose="020B0604020202020204" pitchFamily="34" charset="0"/>
              </a:rPr>
              <a:t>’</a:t>
            </a:r>
            <a:r>
              <a:rPr lang="en-US" altLang="ja-JP" sz="2000" dirty="0" err="1">
                <a:latin typeface="Helvetica" panose="020B0604020202020204" pitchFamily="34" charset="0"/>
                <a:sym typeface="Helvetica" panose="020B0604020202020204" pitchFamily="34" charset="0"/>
              </a:rPr>
              <a:t>ll</a:t>
            </a:r>
            <a:r>
              <a:rPr lang="en-US" altLang="ja-JP" sz="2000" dirty="0">
                <a:latin typeface="Helvetica" panose="020B0604020202020204" pitchFamily="34" charset="0"/>
                <a:sym typeface="Helvetica" panose="020B0604020202020204" pitchFamily="34" charset="0"/>
              </a:rPr>
              <a:t> talk about shortly, there are some very good things you can do to improve your case. </a:t>
            </a:r>
            <a:endParaRPr lang="en-US" altLang="en-US" sz="2000" dirty="0">
              <a:latin typeface="Helvetica" panose="020B0604020202020204" pitchFamily="34" charset="0"/>
              <a:sym typeface="Helvetica" panose="020B0604020202020204" pitchFamily="34" charset="0"/>
            </a:endParaRPr>
          </a:p>
          <a:p>
            <a:endParaRPr lang="en-US" dirty="0"/>
          </a:p>
        </p:txBody>
      </p:sp>
    </p:spTree>
    <p:extLst>
      <p:ext uri="{BB962C8B-B14F-4D97-AF65-F5344CB8AC3E}">
        <p14:creationId xmlns:p14="http://schemas.microsoft.com/office/powerpoint/2010/main" val="1205943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1359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2000" dirty="0">
                <a:latin typeface="Helvetica" panose="020B0604020202020204" pitchFamily="34" charset="0"/>
                <a:sym typeface="Helvetica" panose="020B0604020202020204" pitchFamily="34" charset="0"/>
              </a:rPr>
              <a:t>A mouth alcohol defense can be presented with very little expense, or you can spend a lot of money on it.  Generally, my clients don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have a lot to spend on experts so I have to do some of the heavy lifting on my own.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I want to be clear about 1 thing at the outset: This is not a complicated breath test defense.  It requires about 20 minutes of study of the </a:t>
            </a:r>
            <a:r>
              <a:rPr lang="en-US" altLang="en-US" sz="2000" dirty="0" err="1">
                <a:latin typeface="Helvetica" panose="020B0604020202020204" pitchFamily="34" charset="0"/>
                <a:sym typeface="Helvetica" panose="020B0604020202020204" pitchFamily="34" charset="0"/>
              </a:rPr>
              <a:t>Intox</a:t>
            </a:r>
            <a:r>
              <a:rPr lang="en-US" altLang="en-US" sz="2000" dirty="0">
                <a:latin typeface="Helvetica" panose="020B0604020202020204" pitchFamily="34" charset="0"/>
                <a:sym typeface="Helvetica" panose="020B0604020202020204" pitchFamily="34" charset="0"/>
              </a:rPr>
              <a:t> manual, and some planning for motions or ALS hearings and open records requests.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My goal today is to walk you through a Mouth Alcohol Defense, and give you enough information to walk into court </a:t>
            </a:r>
            <a:r>
              <a:rPr lang="en-US" altLang="en-US" sz="2000" dirty="0" err="1">
                <a:latin typeface="Helvetica" panose="020B0604020202020204" pitchFamily="34" charset="0"/>
                <a:sym typeface="Helvetica" panose="020B0604020202020204" pitchFamily="34" charset="0"/>
              </a:rPr>
              <a:t>monday</a:t>
            </a:r>
            <a:r>
              <a:rPr lang="en-US" altLang="en-US" sz="2000" dirty="0">
                <a:latin typeface="Helvetica" panose="020B0604020202020204" pitchFamily="34" charset="0"/>
                <a:sym typeface="Helvetica" panose="020B0604020202020204" pitchFamily="34" charset="0"/>
              </a:rPr>
              <a:t> and use it.  I use this defense all of the time, and if I can do it, I know that you can do it effectively.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I have heard very, very good lawyers say things, such as, </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I don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plow with the other man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mule.</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 Translated: They don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try a case and use the state</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witnesses as their own.  </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Would you buy a Ferrari and put re-tread tires on it?</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 - Translated: Don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hire a good lawyer and not equip with the tools to do the job.  I understand this sentiment, but I don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agree with it.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Breath test cases can be tried well and won without a breath test expert. It</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can be more work.  It can be </a:t>
            </a:r>
            <a:r>
              <a:rPr lang="en-US" altLang="ja-JP" sz="2000" dirty="0" err="1">
                <a:latin typeface="Helvetica" panose="020B0604020202020204" pitchFamily="34" charset="0"/>
                <a:sym typeface="Helvetica" panose="020B0604020202020204" pitchFamily="34" charset="0"/>
              </a:rPr>
              <a:t>gutwrenching</a:t>
            </a:r>
            <a:r>
              <a:rPr lang="en-US" altLang="ja-JP" sz="2000" dirty="0">
                <a:latin typeface="Helvetica" panose="020B0604020202020204" pitchFamily="34" charset="0"/>
                <a:sym typeface="Helvetica" panose="020B0604020202020204" pitchFamily="34" charset="0"/>
              </a:rPr>
              <a:t>. But it can be done. But you have to have a defense that can be developed through the State</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evidence.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endParaRPr lang="en-US" altLang="en-US" sz="2000" dirty="0">
              <a:latin typeface="Helvetica" panose="020B0604020202020204" pitchFamily="34" charset="0"/>
              <a:sym typeface="Helvetica" panose="020B0604020202020204" pitchFamily="34" charset="0"/>
            </a:endParaRPr>
          </a:p>
          <a:p>
            <a:endParaRPr lang="en-US" dirty="0"/>
          </a:p>
        </p:txBody>
      </p:sp>
    </p:spTree>
    <p:extLst>
      <p:ext uri="{BB962C8B-B14F-4D97-AF65-F5344CB8AC3E}">
        <p14:creationId xmlns:p14="http://schemas.microsoft.com/office/powerpoint/2010/main" val="2159497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2000" dirty="0">
                <a:latin typeface="Helvetica" panose="020B0604020202020204" pitchFamily="34" charset="0"/>
                <a:sym typeface="Helvetica" panose="020B0604020202020204" pitchFamily="34" charset="0"/>
              </a:rPr>
              <a:t>A mouth alcohol defense can be presented with very little expense, or you can spend a lot of money on it.  Generally, my clients don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have a lot to spend on experts so I have to do some of the heavy lifting on my own.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I want to be clear about 1 thing at the outset: This is not a complicated breath test defense.  It requires about 20 minutes of study of the </a:t>
            </a:r>
            <a:r>
              <a:rPr lang="en-US" altLang="en-US" sz="2000" dirty="0" err="1">
                <a:latin typeface="Helvetica" panose="020B0604020202020204" pitchFamily="34" charset="0"/>
                <a:sym typeface="Helvetica" panose="020B0604020202020204" pitchFamily="34" charset="0"/>
              </a:rPr>
              <a:t>Intox</a:t>
            </a:r>
            <a:r>
              <a:rPr lang="en-US" altLang="en-US" sz="2000" dirty="0">
                <a:latin typeface="Helvetica" panose="020B0604020202020204" pitchFamily="34" charset="0"/>
                <a:sym typeface="Helvetica" panose="020B0604020202020204" pitchFamily="34" charset="0"/>
              </a:rPr>
              <a:t> manual, and some planning for motions or ALS hearings and open records requests.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My goal today is to walk you through a Mouth Alcohol Defense, and give you enough information to walk into court </a:t>
            </a:r>
            <a:r>
              <a:rPr lang="en-US" altLang="en-US" sz="2000" dirty="0" err="1">
                <a:latin typeface="Helvetica" panose="020B0604020202020204" pitchFamily="34" charset="0"/>
                <a:sym typeface="Helvetica" panose="020B0604020202020204" pitchFamily="34" charset="0"/>
              </a:rPr>
              <a:t>monday</a:t>
            </a:r>
            <a:r>
              <a:rPr lang="en-US" altLang="en-US" sz="2000" dirty="0">
                <a:latin typeface="Helvetica" panose="020B0604020202020204" pitchFamily="34" charset="0"/>
                <a:sym typeface="Helvetica" panose="020B0604020202020204" pitchFamily="34" charset="0"/>
              </a:rPr>
              <a:t> and use it.  I use this defense all of the time, and if I can do it, I know that you can do it effectively.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I have heard very, very good lawyers say things, such as, </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I don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plow with the other man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mule.</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 Translated: They don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try a case and use the state</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witnesses as their own.  </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Would you buy a Ferrari and put re-tread tires on it?</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 - Translated: Don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hire a good lawyer and not equip with the tools to do the job.  I understand this sentiment, but I don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agree with it.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Breath test cases can be tried well and won without a breath test expert. It</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can be more work.  It can be </a:t>
            </a:r>
            <a:r>
              <a:rPr lang="en-US" altLang="ja-JP" sz="2000" dirty="0" err="1">
                <a:latin typeface="Helvetica" panose="020B0604020202020204" pitchFamily="34" charset="0"/>
                <a:sym typeface="Helvetica" panose="020B0604020202020204" pitchFamily="34" charset="0"/>
              </a:rPr>
              <a:t>gutwrenching</a:t>
            </a:r>
            <a:r>
              <a:rPr lang="en-US" altLang="ja-JP" sz="2000" dirty="0">
                <a:latin typeface="Helvetica" panose="020B0604020202020204" pitchFamily="34" charset="0"/>
                <a:sym typeface="Helvetica" panose="020B0604020202020204" pitchFamily="34" charset="0"/>
              </a:rPr>
              <a:t>. But it can be done. But you have to have a defense that can be developed through the State</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evidence.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endParaRPr lang="en-US" altLang="en-US" sz="2000" dirty="0">
              <a:latin typeface="Helvetica" panose="020B0604020202020204" pitchFamily="34" charset="0"/>
              <a:sym typeface="Helvetica" panose="020B0604020202020204" pitchFamily="34" charset="0"/>
            </a:endParaRPr>
          </a:p>
          <a:p>
            <a:endParaRPr lang="en-US" dirty="0"/>
          </a:p>
        </p:txBody>
      </p:sp>
    </p:spTree>
    <p:extLst>
      <p:ext uri="{BB962C8B-B14F-4D97-AF65-F5344CB8AC3E}">
        <p14:creationId xmlns:p14="http://schemas.microsoft.com/office/powerpoint/2010/main" val="1000505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54074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2000" dirty="0">
                <a:latin typeface="Helvetica" panose="020B0604020202020204" pitchFamily="34" charset="0"/>
                <a:sym typeface="Helvetica" panose="020B0604020202020204" pitchFamily="34" charset="0"/>
              </a:rPr>
              <a:t>A mouth alcohol defense can be presented with very little expense, or you can spend a lot of money on it.  Generally, my clients don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have a lot to spend on experts so I have to do some of the heavy lifting on my own.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I want to be clear about 1 thing at the outset: This is not a complicated breath test defense.  It requires about 20 minutes of study of the </a:t>
            </a:r>
            <a:r>
              <a:rPr lang="en-US" altLang="en-US" sz="2000" dirty="0" err="1">
                <a:latin typeface="Helvetica" panose="020B0604020202020204" pitchFamily="34" charset="0"/>
                <a:sym typeface="Helvetica" panose="020B0604020202020204" pitchFamily="34" charset="0"/>
              </a:rPr>
              <a:t>Intox</a:t>
            </a:r>
            <a:r>
              <a:rPr lang="en-US" altLang="en-US" sz="2000" dirty="0">
                <a:latin typeface="Helvetica" panose="020B0604020202020204" pitchFamily="34" charset="0"/>
                <a:sym typeface="Helvetica" panose="020B0604020202020204" pitchFamily="34" charset="0"/>
              </a:rPr>
              <a:t> manual, and some planning for motions or ALS hearings and open records requests.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My goal today is to walk you through a Mouth Alcohol Defense, and give you enough information to walk into court </a:t>
            </a:r>
            <a:r>
              <a:rPr lang="en-US" altLang="en-US" sz="2000" dirty="0" err="1">
                <a:latin typeface="Helvetica" panose="020B0604020202020204" pitchFamily="34" charset="0"/>
                <a:sym typeface="Helvetica" panose="020B0604020202020204" pitchFamily="34" charset="0"/>
              </a:rPr>
              <a:t>monday</a:t>
            </a:r>
            <a:r>
              <a:rPr lang="en-US" altLang="en-US" sz="2000" dirty="0">
                <a:latin typeface="Helvetica" panose="020B0604020202020204" pitchFamily="34" charset="0"/>
                <a:sym typeface="Helvetica" panose="020B0604020202020204" pitchFamily="34" charset="0"/>
              </a:rPr>
              <a:t> and use it.  I use this defense all of the time, and if I can do it, I know that you can do it effectively.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I have heard very, very good lawyers say things, such as, </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I don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plow with the other man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mule.</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 Translated: They don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try a case and use the state</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witnesses as their own.  </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Would you buy a Ferrari and put re-tread tires on it?</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 - Translated: Don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hire a good lawyer and not equip with the tools to do the job.  I understand this sentiment, but I don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agree with it.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Breath test cases can be tried well and won without a breath test expert. It</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can be more work.  It can be </a:t>
            </a:r>
            <a:r>
              <a:rPr lang="en-US" altLang="ja-JP" sz="2000" dirty="0" err="1">
                <a:latin typeface="Helvetica" panose="020B0604020202020204" pitchFamily="34" charset="0"/>
                <a:sym typeface="Helvetica" panose="020B0604020202020204" pitchFamily="34" charset="0"/>
              </a:rPr>
              <a:t>gutwrenching</a:t>
            </a:r>
            <a:r>
              <a:rPr lang="en-US" altLang="ja-JP" sz="2000" dirty="0">
                <a:latin typeface="Helvetica" panose="020B0604020202020204" pitchFamily="34" charset="0"/>
                <a:sym typeface="Helvetica" panose="020B0604020202020204" pitchFamily="34" charset="0"/>
              </a:rPr>
              <a:t>. But it can be done. But you have to have a defense that can be developed through the State</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evidence.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endParaRPr lang="en-US" altLang="en-US" sz="2000" dirty="0">
              <a:latin typeface="Helvetica" panose="020B0604020202020204" pitchFamily="34" charset="0"/>
              <a:sym typeface="Helvetica" panose="020B0604020202020204" pitchFamily="34" charset="0"/>
            </a:endParaRPr>
          </a:p>
          <a:p>
            <a:endParaRPr lang="en-US" dirty="0"/>
          </a:p>
        </p:txBody>
      </p:sp>
    </p:spTree>
    <p:extLst>
      <p:ext uri="{BB962C8B-B14F-4D97-AF65-F5344CB8AC3E}">
        <p14:creationId xmlns:p14="http://schemas.microsoft.com/office/powerpoint/2010/main" val="2159497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lens through which we view this case – like most anything in life is important. </a:t>
            </a:r>
          </a:p>
          <a:p>
            <a:endParaRPr lang="en-US" dirty="0"/>
          </a:p>
          <a:p>
            <a:r>
              <a:rPr lang="en-US" dirty="0"/>
              <a:t>Most of us have children. And if you have children, you have seen those days when they are just grumpy as all get out. We know how powerful our predisposition to things is. That’s why we try to encourage them to hit the reset the button – to go into the day in a better/more positive way. </a:t>
            </a:r>
          </a:p>
          <a:p>
            <a:endParaRPr lang="en-US" dirty="0"/>
          </a:p>
          <a:p>
            <a:r>
              <a:rPr lang="en-US" dirty="0"/>
              <a:t>Are you a merciful person? Are you a positive person? Do you hope that in you, you can see the best in others? </a:t>
            </a:r>
          </a:p>
          <a:p>
            <a:endParaRPr lang="en-US" dirty="0"/>
          </a:p>
          <a:p>
            <a:r>
              <a:rPr lang="en-US" dirty="0"/>
              <a:t>On my best days, I hope to be that person. And truthfully, because you are here, we saw that in you. </a:t>
            </a:r>
          </a:p>
          <a:p>
            <a:endParaRPr lang="en-US" dirty="0"/>
          </a:p>
          <a:p>
            <a:r>
              <a:rPr lang="en-US" dirty="0"/>
              <a:t>We saw your willingness to be thoughtful. We saw your willingness to say “I am going to presume that stranger to be not guilty of these charges.” </a:t>
            </a:r>
          </a:p>
        </p:txBody>
      </p:sp>
    </p:spTree>
    <p:extLst>
      <p:ext uri="{BB962C8B-B14F-4D97-AF65-F5344CB8AC3E}">
        <p14:creationId xmlns:p14="http://schemas.microsoft.com/office/powerpoint/2010/main" val="3533158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2000" dirty="0">
                <a:latin typeface="Helvetica" panose="020B0604020202020204" pitchFamily="34" charset="0"/>
                <a:sym typeface="Helvetica" panose="020B0604020202020204" pitchFamily="34" charset="0"/>
              </a:rPr>
              <a:t>Every manual that I have includes the </a:t>
            </a:r>
            <a:r>
              <a:rPr lang="en-US" altLang="en-US" sz="2000" dirty="0" err="1">
                <a:latin typeface="Helvetica" panose="020B0604020202020204" pitchFamily="34" charset="0"/>
                <a:sym typeface="Helvetica" panose="020B0604020202020204" pitchFamily="34" charset="0"/>
              </a:rPr>
              <a:t>statment</a:t>
            </a:r>
            <a:r>
              <a:rPr lang="en-US" altLang="en-US" sz="2000" dirty="0">
                <a:latin typeface="Helvetica" panose="020B0604020202020204" pitchFamily="34" charset="0"/>
                <a:sym typeface="Helvetica" panose="020B0604020202020204" pitchFamily="34" charset="0"/>
              </a:rPr>
              <a:t>, </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By utilizing the 20 minute wait, the </a:t>
            </a:r>
            <a:r>
              <a:rPr lang="en-US" altLang="ja-JP" sz="2000" dirty="0" err="1">
                <a:latin typeface="Helvetica" panose="020B0604020202020204" pitchFamily="34" charset="0"/>
                <a:sym typeface="Helvetica" panose="020B0604020202020204" pitchFamily="34" charset="0"/>
              </a:rPr>
              <a:t>Intoxilyzer</a:t>
            </a:r>
            <a:r>
              <a:rPr lang="en-US" altLang="ja-JP" sz="2000" dirty="0">
                <a:latin typeface="Helvetica" panose="020B0604020202020204" pitchFamily="34" charset="0"/>
                <a:sym typeface="Helvetica" panose="020B0604020202020204" pitchFamily="34" charset="0"/>
              </a:rPr>
              <a:t> 5000</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built in slope or mouth alcohol detector, and the use of replicate samples, the operator can be assured that residual or mouth alcohol with not influence the printed alcohol concentration.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It does not say that any of 2 of these 3 will assure us that mouth alcohol will not influence the result.  The Division of Forensic Sciences of the GBI has determined that all 3 conditions are necessary to assure us that mouth alcohol did not affect the results. </a:t>
            </a:r>
          </a:p>
          <a:p>
            <a:endParaRPr lang="en-US" dirty="0"/>
          </a:p>
        </p:txBody>
      </p:sp>
    </p:spTree>
    <p:extLst>
      <p:ext uri="{BB962C8B-B14F-4D97-AF65-F5344CB8AC3E}">
        <p14:creationId xmlns:p14="http://schemas.microsoft.com/office/powerpoint/2010/main" val="314941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6025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Utah even care if the results of the breath test are mouth alcohol or alveolar air? </a:t>
            </a:r>
          </a:p>
          <a:p>
            <a:endParaRPr lang="en-US" dirty="0"/>
          </a:p>
          <a:p>
            <a:r>
              <a:rPr lang="en-US" dirty="0"/>
              <a:t>The air is yes. Our rules require that the breath sample tested be alveolar air. </a:t>
            </a:r>
          </a:p>
          <a:p>
            <a:endParaRPr lang="en-US" dirty="0"/>
          </a:p>
          <a:p>
            <a:r>
              <a:rPr lang="en-US" dirty="0"/>
              <a:t>It doesn’t say RFI, it doesn’t say temperature, or any other variable. They think that mouth alcohol is that important. </a:t>
            </a:r>
          </a:p>
        </p:txBody>
      </p:sp>
    </p:spTree>
    <p:extLst>
      <p:ext uri="{BB962C8B-B14F-4D97-AF65-F5344CB8AC3E}">
        <p14:creationId xmlns:p14="http://schemas.microsoft.com/office/powerpoint/2010/main" val="3929767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2000" dirty="0">
                <a:latin typeface="Helvetica" panose="020B0604020202020204" pitchFamily="34" charset="0"/>
                <a:sym typeface="Helvetica" panose="020B0604020202020204" pitchFamily="34" charset="0"/>
              </a:rPr>
              <a:t>Great thing about the mouth alcohol defense: it</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based on the training of the breath test operator.  We can build upon it fairly simply, but if you needed to try the case without an expert and the state did not call their expert to testify, you could win this case simply using the manual.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If the State calls their expert, as we</a:t>
            </a:r>
            <a:r>
              <a:rPr lang="ja-JP" altLang="en-US" sz="2000" dirty="0">
                <a:latin typeface="Arial" panose="020B0604020202020204" pitchFamily="34" charset="0"/>
                <a:sym typeface="Helvetica" panose="020B0604020202020204" pitchFamily="34" charset="0"/>
              </a:rPr>
              <a:t>’</a:t>
            </a:r>
            <a:r>
              <a:rPr lang="en-US" altLang="ja-JP" sz="2000" dirty="0" err="1">
                <a:latin typeface="Helvetica" panose="020B0604020202020204" pitchFamily="34" charset="0"/>
                <a:sym typeface="Helvetica" panose="020B0604020202020204" pitchFamily="34" charset="0"/>
              </a:rPr>
              <a:t>ll</a:t>
            </a:r>
            <a:r>
              <a:rPr lang="en-US" altLang="ja-JP" sz="2000" dirty="0">
                <a:latin typeface="Helvetica" panose="020B0604020202020204" pitchFamily="34" charset="0"/>
                <a:sym typeface="Helvetica" panose="020B0604020202020204" pitchFamily="34" charset="0"/>
              </a:rPr>
              <a:t> talk about shortly, there are some very good things you can do to improve your case. </a:t>
            </a:r>
            <a:endParaRPr lang="en-US" altLang="en-US" sz="2000" dirty="0">
              <a:latin typeface="Helvetica" panose="020B0604020202020204" pitchFamily="34" charset="0"/>
              <a:sym typeface="Helvetica" panose="020B0604020202020204" pitchFamily="34" charset="0"/>
            </a:endParaRPr>
          </a:p>
          <a:p>
            <a:endParaRPr lang="en-US" dirty="0"/>
          </a:p>
        </p:txBody>
      </p:sp>
    </p:spTree>
    <p:extLst>
      <p:ext uri="{BB962C8B-B14F-4D97-AF65-F5344CB8AC3E}">
        <p14:creationId xmlns:p14="http://schemas.microsoft.com/office/powerpoint/2010/main" val="2576743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2000" dirty="0">
                <a:latin typeface="Helvetica" panose="020B0604020202020204" pitchFamily="34" charset="0"/>
                <a:sym typeface="Helvetica" panose="020B0604020202020204" pitchFamily="34" charset="0"/>
              </a:rPr>
              <a:t>Great thing about the mouth alcohol defense: it</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based on the training of the breath test operator.  We can build upon it fairly simply, but if you needed to try the case without an expert and the state did not call their expert to testify, you could win this case simply using the manual.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If the State calls their expert, as we</a:t>
            </a:r>
            <a:r>
              <a:rPr lang="ja-JP" altLang="en-US" sz="2000" dirty="0">
                <a:latin typeface="Arial" panose="020B0604020202020204" pitchFamily="34" charset="0"/>
                <a:sym typeface="Helvetica" panose="020B0604020202020204" pitchFamily="34" charset="0"/>
              </a:rPr>
              <a:t>’</a:t>
            </a:r>
            <a:r>
              <a:rPr lang="en-US" altLang="ja-JP" sz="2000" dirty="0" err="1">
                <a:latin typeface="Helvetica" panose="020B0604020202020204" pitchFamily="34" charset="0"/>
                <a:sym typeface="Helvetica" panose="020B0604020202020204" pitchFamily="34" charset="0"/>
              </a:rPr>
              <a:t>ll</a:t>
            </a:r>
            <a:r>
              <a:rPr lang="en-US" altLang="ja-JP" sz="2000" dirty="0">
                <a:latin typeface="Helvetica" panose="020B0604020202020204" pitchFamily="34" charset="0"/>
                <a:sym typeface="Helvetica" panose="020B0604020202020204" pitchFamily="34" charset="0"/>
              </a:rPr>
              <a:t> talk about shortly, there are some very good things you can do to improve your case. </a:t>
            </a:r>
            <a:endParaRPr lang="en-US" altLang="en-US" sz="2000" dirty="0">
              <a:latin typeface="Helvetica" panose="020B0604020202020204" pitchFamily="34" charset="0"/>
              <a:sym typeface="Helvetica" panose="020B0604020202020204" pitchFamily="34" charset="0"/>
            </a:endParaRPr>
          </a:p>
          <a:p>
            <a:endParaRPr lang="en-US" dirty="0"/>
          </a:p>
        </p:txBody>
      </p:sp>
    </p:spTree>
    <p:extLst>
      <p:ext uri="{BB962C8B-B14F-4D97-AF65-F5344CB8AC3E}">
        <p14:creationId xmlns:p14="http://schemas.microsoft.com/office/powerpoint/2010/main" val="2867944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2000" dirty="0">
                <a:latin typeface="Helvetica" panose="020B0604020202020204" pitchFamily="34" charset="0"/>
                <a:sym typeface="Helvetica" panose="020B0604020202020204" pitchFamily="34" charset="0"/>
              </a:rPr>
              <a:t>Great thing about the mouth alcohol defense: it</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based on the training of the breath test operator.  We can build upon it fairly simply, but if you needed to try the case without an expert and the state did not call their expert to testify, you could win this case simply using the manual.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If the State calls their expert, as we</a:t>
            </a:r>
            <a:r>
              <a:rPr lang="ja-JP" altLang="en-US" sz="2000" dirty="0">
                <a:latin typeface="Arial" panose="020B0604020202020204" pitchFamily="34" charset="0"/>
                <a:sym typeface="Helvetica" panose="020B0604020202020204" pitchFamily="34" charset="0"/>
              </a:rPr>
              <a:t>’</a:t>
            </a:r>
            <a:r>
              <a:rPr lang="en-US" altLang="ja-JP" sz="2000" dirty="0" err="1">
                <a:latin typeface="Helvetica" panose="020B0604020202020204" pitchFamily="34" charset="0"/>
                <a:sym typeface="Helvetica" panose="020B0604020202020204" pitchFamily="34" charset="0"/>
              </a:rPr>
              <a:t>ll</a:t>
            </a:r>
            <a:r>
              <a:rPr lang="en-US" altLang="ja-JP" sz="2000" dirty="0">
                <a:latin typeface="Helvetica" panose="020B0604020202020204" pitchFamily="34" charset="0"/>
                <a:sym typeface="Helvetica" panose="020B0604020202020204" pitchFamily="34" charset="0"/>
              </a:rPr>
              <a:t> talk about shortly, there are some very good things you can do to improve your case. </a:t>
            </a:r>
            <a:endParaRPr lang="en-US" altLang="en-US" sz="2000" dirty="0">
              <a:latin typeface="Helvetica" panose="020B0604020202020204" pitchFamily="34" charset="0"/>
              <a:sym typeface="Helvetica" panose="020B0604020202020204" pitchFamily="34" charset="0"/>
            </a:endParaRPr>
          </a:p>
          <a:p>
            <a:endParaRPr lang="en-US" dirty="0"/>
          </a:p>
        </p:txBody>
      </p:sp>
    </p:spTree>
    <p:extLst>
      <p:ext uri="{BB962C8B-B14F-4D97-AF65-F5344CB8AC3E}">
        <p14:creationId xmlns:p14="http://schemas.microsoft.com/office/powerpoint/2010/main" val="2855058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2000" dirty="0">
                <a:latin typeface="Helvetica" panose="020B0604020202020204" pitchFamily="34" charset="0"/>
                <a:sym typeface="Helvetica" panose="020B0604020202020204" pitchFamily="34" charset="0"/>
              </a:rPr>
              <a:t>Great thing about the mouth alcohol defense: it</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based on the training of the breath test operator.  We can build upon it fairly simply, but if you needed to try the case without an expert and the state did not call their expert to testify, you could win this case simply using the manual.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If the State calls their expert, as we</a:t>
            </a:r>
            <a:r>
              <a:rPr lang="ja-JP" altLang="en-US" sz="2000" dirty="0">
                <a:latin typeface="Arial" panose="020B0604020202020204" pitchFamily="34" charset="0"/>
                <a:sym typeface="Helvetica" panose="020B0604020202020204" pitchFamily="34" charset="0"/>
              </a:rPr>
              <a:t>’</a:t>
            </a:r>
            <a:r>
              <a:rPr lang="en-US" altLang="ja-JP" sz="2000" dirty="0" err="1">
                <a:latin typeface="Helvetica" panose="020B0604020202020204" pitchFamily="34" charset="0"/>
                <a:sym typeface="Helvetica" panose="020B0604020202020204" pitchFamily="34" charset="0"/>
              </a:rPr>
              <a:t>ll</a:t>
            </a:r>
            <a:r>
              <a:rPr lang="en-US" altLang="ja-JP" sz="2000" dirty="0">
                <a:latin typeface="Helvetica" panose="020B0604020202020204" pitchFamily="34" charset="0"/>
                <a:sym typeface="Helvetica" panose="020B0604020202020204" pitchFamily="34" charset="0"/>
              </a:rPr>
              <a:t> talk about shortly, there are some very good things you can do to improve your case. </a:t>
            </a:r>
            <a:endParaRPr lang="en-US" altLang="en-US" sz="2000" dirty="0">
              <a:latin typeface="Helvetica" panose="020B0604020202020204" pitchFamily="34" charset="0"/>
              <a:sym typeface="Helvetica" panose="020B0604020202020204" pitchFamily="34" charset="0"/>
            </a:endParaRPr>
          </a:p>
          <a:p>
            <a:endParaRPr lang="en-US" dirty="0"/>
          </a:p>
        </p:txBody>
      </p:sp>
    </p:spTree>
    <p:extLst>
      <p:ext uri="{BB962C8B-B14F-4D97-AF65-F5344CB8AC3E}">
        <p14:creationId xmlns:p14="http://schemas.microsoft.com/office/powerpoint/2010/main" val="4015239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2000" dirty="0">
                <a:latin typeface="Helvetica" panose="020B0604020202020204" pitchFamily="34" charset="0"/>
                <a:sym typeface="Helvetica" panose="020B0604020202020204" pitchFamily="34" charset="0"/>
              </a:rPr>
              <a:t>Great thing about the mouth alcohol defense: it</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based on the training of the breath test operator.  We can build upon it fairly simply, but if you needed to try the case without an expert and the state did not call their expert to testify, you could win this case simply using the manual.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If the State calls their expert, as we</a:t>
            </a:r>
            <a:r>
              <a:rPr lang="ja-JP" altLang="en-US" sz="2000" dirty="0">
                <a:latin typeface="Arial" panose="020B0604020202020204" pitchFamily="34" charset="0"/>
                <a:sym typeface="Helvetica" panose="020B0604020202020204" pitchFamily="34" charset="0"/>
              </a:rPr>
              <a:t>’</a:t>
            </a:r>
            <a:r>
              <a:rPr lang="en-US" altLang="ja-JP" sz="2000" dirty="0" err="1">
                <a:latin typeface="Helvetica" panose="020B0604020202020204" pitchFamily="34" charset="0"/>
                <a:sym typeface="Helvetica" panose="020B0604020202020204" pitchFamily="34" charset="0"/>
              </a:rPr>
              <a:t>ll</a:t>
            </a:r>
            <a:r>
              <a:rPr lang="en-US" altLang="ja-JP" sz="2000" dirty="0">
                <a:latin typeface="Helvetica" panose="020B0604020202020204" pitchFamily="34" charset="0"/>
                <a:sym typeface="Helvetica" panose="020B0604020202020204" pitchFamily="34" charset="0"/>
              </a:rPr>
              <a:t> talk about shortly, there are some very good things you can do to improve your case. </a:t>
            </a:r>
            <a:endParaRPr lang="en-US" altLang="en-US" sz="2000" dirty="0">
              <a:latin typeface="Helvetica" panose="020B0604020202020204" pitchFamily="34" charset="0"/>
              <a:sym typeface="Helvetica" panose="020B0604020202020204" pitchFamily="34" charset="0"/>
            </a:endParaRPr>
          </a:p>
          <a:p>
            <a:endParaRPr lang="en-US" dirty="0"/>
          </a:p>
        </p:txBody>
      </p:sp>
    </p:spTree>
    <p:extLst>
      <p:ext uri="{BB962C8B-B14F-4D97-AF65-F5344CB8AC3E}">
        <p14:creationId xmlns:p14="http://schemas.microsoft.com/office/powerpoint/2010/main" val="118625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2000" dirty="0">
                <a:latin typeface="Helvetica" panose="020B0604020202020204" pitchFamily="34" charset="0"/>
                <a:sym typeface="Helvetica" panose="020B0604020202020204" pitchFamily="34" charset="0"/>
              </a:rPr>
              <a:t>Great thing about the mouth alcohol defense: it</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based on the training of the breath test operator.  We can build upon it fairly simply, but if you needed to try the case without an expert and the state did not call their expert to testify, you could win this case simply using the manual.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If the State calls their expert, as we</a:t>
            </a:r>
            <a:r>
              <a:rPr lang="ja-JP" altLang="en-US" sz="2000" dirty="0">
                <a:latin typeface="Arial" panose="020B0604020202020204" pitchFamily="34" charset="0"/>
                <a:sym typeface="Helvetica" panose="020B0604020202020204" pitchFamily="34" charset="0"/>
              </a:rPr>
              <a:t>’</a:t>
            </a:r>
            <a:r>
              <a:rPr lang="en-US" altLang="ja-JP" sz="2000" dirty="0" err="1">
                <a:latin typeface="Helvetica" panose="020B0604020202020204" pitchFamily="34" charset="0"/>
                <a:sym typeface="Helvetica" panose="020B0604020202020204" pitchFamily="34" charset="0"/>
              </a:rPr>
              <a:t>ll</a:t>
            </a:r>
            <a:r>
              <a:rPr lang="en-US" altLang="ja-JP" sz="2000" dirty="0">
                <a:latin typeface="Helvetica" panose="020B0604020202020204" pitchFamily="34" charset="0"/>
                <a:sym typeface="Helvetica" panose="020B0604020202020204" pitchFamily="34" charset="0"/>
              </a:rPr>
              <a:t> talk about shortly, there are some very good things you can do to improve your case. </a:t>
            </a:r>
            <a:endParaRPr lang="en-US" altLang="en-US" sz="2000" dirty="0">
              <a:latin typeface="Helvetica" panose="020B0604020202020204" pitchFamily="34" charset="0"/>
              <a:sym typeface="Helvetica" panose="020B0604020202020204" pitchFamily="34" charset="0"/>
            </a:endParaRPr>
          </a:p>
          <a:p>
            <a:endParaRPr lang="en-US" dirty="0"/>
          </a:p>
        </p:txBody>
      </p:sp>
    </p:spTree>
    <p:extLst>
      <p:ext uri="{BB962C8B-B14F-4D97-AF65-F5344CB8AC3E}">
        <p14:creationId xmlns:p14="http://schemas.microsoft.com/office/powerpoint/2010/main" val="4013167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2000" dirty="0">
                <a:latin typeface="Helvetica" panose="020B0604020202020204" pitchFamily="34" charset="0"/>
                <a:sym typeface="Helvetica" panose="020B0604020202020204" pitchFamily="34" charset="0"/>
              </a:rPr>
              <a:t>Great thing about the mouth alcohol defense: it</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based on the training of the breath test operator.  We can build upon it fairly simply, but if you needed to try the case without an expert and the state did not call their expert to testify, you could win this case simply using the manual.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If the State calls their expert, as we</a:t>
            </a:r>
            <a:r>
              <a:rPr lang="ja-JP" altLang="en-US" sz="2000" dirty="0">
                <a:latin typeface="Arial" panose="020B0604020202020204" pitchFamily="34" charset="0"/>
                <a:sym typeface="Helvetica" panose="020B0604020202020204" pitchFamily="34" charset="0"/>
              </a:rPr>
              <a:t>’</a:t>
            </a:r>
            <a:r>
              <a:rPr lang="en-US" altLang="ja-JP" sz="2000" dirty="0" err="1">
                <a:latin typeface="Helvetica" panose="020B0604020202020204" pitchFamily="34" charset="0"/>
                <a:sym typeface="Helvetica" panose="020B0604020202020204" pitchFamily="34" charset="0"/>
              </a:rPr>
              <a:t>ll</a:t>
            </a:r>
            <a:r>
              <a:rPr lang="en-US" altLang="ja-JP" sz="2000" dirty="0">
                <a:latin typeface="Helvetica" panose="020B0604020202020204" pitchFamily="34" charset="0"/>
                <a:sym typeface="Helvetica" panose="020B0604020202020204" pitchFamily="34" charset="0"/>
              </a:rPr>
              <a:t> talk about shortly, there are some very good things you can do to improve your case. </a:t>
            </a:r>
            <a:endParaRPr lang="en-US" altLang="en-US" sz="2000" dirty="0">
              <a:latin typeface="Helvetica" panose="020B0604020202020204" pitchFamily="34" charset="0"/>
              <a:sym typeface="Helvetica" panose="020B0604020202020204" pitchFamily="34" charset="0"/>
            </a:endParaRPr>
          </a:p>
          <a:p>
            <a:endParaRPr lang="en-US" dirty="0"/>
          </a:p>
        </p:txBody>
      </p:sp>
    </p:spTree>
    <p:extLst>
      <p:ext uri="{BB962C8B-B14F-4D97-AF65-F5344CB8AC3E}">
        <p14:creationId xmlns:p14="http://schemas.microsoft.com/office/powerpoint/2010/main" val="3837613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lens through which we view this case – like most anything in life is important. </a:t>
            </a:r>
          </a:p>
          <a:p>
            <a:endParaRPr lang="en-US" dirty="0"/>
          </a:p>
          <a:p>
            <a:r>
              <a:rPr lang="en-US" dirty="0"/>
              <a:t>Most of us have children. And if you have children, you have seen those days when they are just grumpy as all get out. We know how powerful our predisposition to things is. That’s why we try to encourage them to hit the reset the button – to go into the day in a better/more positive way. </a:t>
            </a:r>
          </a:p>
          <a:p>
            <a:endParaRPr lang="en-US" dirty="0"/>
          </a:p>
          <a:p>
            <a:r>
              <a:rPr lang="en-US" dirty="0"/>
              <a:t>Are you a merciful person? Are you a positive person? Do you hope that in you, you can see the best in others? </a:t>
            </a:r>
          </a:p>
          <a:p>
            <a:endParaRPr lang="en-US" dirty="0"/>
          </a:p>
          <a:p>
            <a:r>
              <a:rPr lang="en-US" dirty="0"/>
              <a:t>On my best days, I hope to be that person. And truthfully, because you are here, we saw that in you. </a:t>
            </a:r>
          </a:p>
          <a:p>
            <a:endParaRPr lang="en-US" dirty="0"/>
          </a:p>
          <a:p>
            <a:r>
              <a:rPr lang="en-US" dirty="0"/>
              <a:t>We saw your willingness to be thoughtful. We saw your willingness to say “I am going to presume that stranger to be not guilty of these charges.” </a:t>
            </a:r>
          </a:p>
        </p:txBody>
      </p:sp>
    </p:spTree>
    <p:extLst>
      <p:ext uri="{BB962C8B-B14F-4D97-AF65-F5344CB8AC3E}">
        <p14:creationId xmlns:p14="http://schemas.microsoft.com/office/powerpoint/2010/main" val="630066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2000" dirty="0">
                <a:latin typeface="Helvetica" panose="020B0604020202020204" pitchFamily="34" charset="0"/>
                <a:sym typeface="Helvetica" panose="020B0604020202020204" pitchFamily="34" charset="0"/>
              </a:rPr>
              <a:t>Great thing about the mouth alcohol defense: it</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based on the training of the breath test operator.  We can build upon it fairly simply, but if you needed to try the case without an expert and the state did not call their expert to testify, you could win this case simply using the manual.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If the State calls their expert, as we</a:t>
            </a:r>
            <a:r>
              <a:rPr lang="ja-JP" altLang="en-US" sz="2000" dirty="0">
                <a:latin typeface="Arial" panose="020B0604020202020204" pitchFamily="34" charset="0"/>
                <a:sym typeface="Helvetica" panose="020B0604020202020204" pitchFamily="34" charset="0"/>
              </a:rPr>
              <a:t>’</a:t>
            </a:r>
            <a:r>
              <a:rPr lang="en-US" altLang="ja-JP" sz="2000" dirty="0" err="1">
                <a:latin typeface="Helvetica" panose="020B0604020202020204" pitchFamily="34" charset="0"/>
                <a:sym typeface="Helvetica" panose="020B0604020202020204" pitchFamily="34" charset="0"/>
              </a:rPr>
              <a:t>ll</a:t>
            </a:r>
            <a:r>
              <a:rPr lang="en-US" altLang="ja-JP" sz="2000" dirty="0">
                <a:latin typeface="Helvetica" panose="020B0604020202020204" pitchFamily="34" charset="0"/>
                <a:sym typeface="Helvetica" panose="020B0604020202020204" pitchFamily="34" charset="0"/>
              </a:rPr>
              <a:t> talk about shortly, there are some very good things you can do to improve your case. </a:t>
            </a:r>
            <a:endParaRPr lang="en-US" altLang="en-US" sz="2000" dirty="0">
              <a:latin typeface="Helvetica" panose="020B0604020202020204" pitchFamily="34" charset="0"/>
              <a:sym typeface="Helvetica" panose="020B0604020202020204" pitchFamily="34" charset="0"/>
            </a:endParaRPr>
          </a:p>
          <a:p>
            <a:endParaRPr lang="en-US" dirty="0"/>
          </a:p>
        </p:txBody>
      </p:sp>
    </p:spTree>
    <p:extLst>
      <p:ext uri="{BB962C8B-B14F-4D97-AF65-F5344CB8AC3E}">
        <p14:creationId xmlns:p14="http://schemas.microsoft.com/office/powerpoint/2010/main" val="3171897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2000" dirty="0">
                <a:latin typeface="Helvetica" panose="020B0604020202020204" pitchFamily="34" charset="0"/>
                <a:sym typeface="Helvetica" panose="020B0604020202020204" pitchFamily="34" charset="0"/>
              </a:rPr>
              <a:t>A mouth alcohol defense can be presented with very little expense, or you can spend a lot of money on it.  Generally, my clients don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have a lot to spend on experts so I have to do some of the heavy lifting on my own.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I want to be clear about 1 thing at the outset: This is not a complicated breath test defense.  It requires about 20 minutes of study of the </a:t>
            </a:r>
            <a:r>
              <a:rPr lang="en-US" altLang="en-US" sz="2000" dirty="0" err="1">
                <a:latin typeface="Helvetica" panose="020B0604020202020204" pitchFamily="34" charset="0"/>
                <a:sym typeface="Helvetica" panose="020B0604020202020204" pitchFamily="34" charset="0"/>
              </a:rPr>
              <a:t>Intox</a:t>
            </a:r>
            <a:r>
              <a:rPr lang="en-US" altLang="en-US" sz="2000" dirty="0">
                <a:latin typeface="Helvetica" panose="020B0604020202020204" pitchFamily="34" charset="0"/>
                <a:sym typeface="Helvetica" panose="020B0604020202020204" pitchFamily="34" charset="0"/>
              </a:rPr>
              <a:t> manual, and some planning for motions or ALS hearings and open records requests.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My goal today is to walk you through a Mouth Alcohol Defense, and give you enough information to walk into court </a:t>
            </a:r>
            <a:r>
              <a:rPr lang="en-US" altLang="en-US" sz="2000" dirty="0" err="1">
                <a:latin typeface="Helvetica" panose="020B0604020202020204" pitchFamily="34" charset="0"/>
                <a:sym typeface="Helvetica" panose="020B0604020202020204" pitchFamily="34" charset="0"/>
              </a:rPr>
              <a:t>monday</a:t>
            </a:r>
            <a:r>
              <a:rPr lang="en-US" altLang="en-US" sz="2000" dirty="0">
                <a:latin typeface="Helvetica" panose="020B0604020202020204" pitchFamily="34" charset="0"/>
                <a:sym typeface="Helvetica" panose="020B0604020202020204" pitchFamily="34" charset="0"/>
              </a:rPr>
              <a:t> and use it.  I use this defense all of the time, and if I can do it, I know that you can do it effectively.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I have heard very, very good lawyers say things, such as, </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I don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plow with the other man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mule.</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 Translated: They don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try a case and use the state</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witnesses as their own.  </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Would you buy a Ferrari and put re-tread tires on it?</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 - Translated: Don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hire a good lawyer and not equip with the tools to do the job.  I understand this sentiment, but I don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agree with it.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Breath test cases can be tried well and won without a breath test expert. It</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can be more work.  It can be </a:t>
            </a:r>
            <a:r>
              <a:rPr lang="en-US" altLang="ja-JP" sz="2000" dirty="0" err="1">
                <a:latin typeface="Helvetica" panose="020B0604020202020204" pitchFamily="34" charset="0"/>
                <a:sym typeface="Helvetica" panose="020B0604020202020204" pitchFamily="34" charset="0"/>
              </a:rPr>
              <a:t>gutwrenching</a:t>
            </a:r>
            <a:r>
              <a:rPr lang="en-US" altLang="ja-JP" sz="2000" dirty="0">
                <a:latin typeface="Helvetica" panose="020B0604020202020204" pitchFamily="34" charset="0"/>
                <a:sym typeface="Helvetica" panose="020B0604020202020204" pitchFamily="34" charset="0"/>
              </a:rPr>
              <a:t>. But it can be done. But you have to have a defense that can be developed through the State</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evidence.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endParaRPr lang="en-US" altLang="en-US" sz="2000" dirty="0">
              <a:latin typeface="Helvetica" panose="020B0604020202020204" pitchFamily="34" charset="0"/>
              <a:sym typeface="Helvetica" panose="020B0604020202020204" pitchFamily="34" charset="0"/>
            </a:endParaRPr>
          </a:p>
          <a:p>
            <a:endParaRPr lang="en-US" dirty="0"/>
          </a:p>
        </p:txBody>
      </p:sp>
    </p:spTree>
    <p:extLst>
      <p:ext uri="{BB962C8B-B14F-4D97-AF65-F5344CB8AC3E}">
        <p14:creationId xmlns:p14="http://schemas.microsoft.com/office/powerpoint/2010/main" val="21594978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2000" dirty="0">
                <a:latin typeface="Helvetica" panose="020B0604020202020204" pitchFamily="34" charset="0"/>
                <a:sym typeface="Helvetica" panose="020B0604020202020204" pitchFamily="34" charset="0"/>
              </a:rPr>
              <a:t>A mouth alcohol defense can be presented with very little expense, or you can spend a lot of money on it.  Generally, my clients don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have a lot to spend on experts so I have to do some of the heavy lifting on my own.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I want to be clear about 1 thing at the outset: This is not a complicated breath test defense.  It requires about 20 minutes of study of the </a:t>
            </a:r>
            <a:r>
              <a:rPr lang="en-US" altLang="en-US" sz="2000" dirty="0" err="1">
                <a:latin typeface="Helvetica" panose="020B0604020202020204" pitchFamily="34" charset="0"/>
                <a:sym typeface="Helvetica" panose="020B0604020202020204" pitchFamily="34" charset="0"/>
              </a:rPr>
              <a:t>Intox</a:t>
            </a:r>
            <a:r>
              <a:rPr lang="en-US" altLang="en-US" sz="2000" dirty="0">
                <a:latin typeface="Helvetica" panose="020B0604020202020204" pitchFamily="34" charset="0"/>
                <a:sym typeface="Helvetica" panose="020B0604020202020204" pitchFamily="34" charset="0"/>
              </a:rPr>
              <a:t> manual, and some planning for motions or ALS hearings and open records requests.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My goal today is to walk you through a Mouth Alcohol Defense, and give you enough information to walk into court </a:t>
            </a:r>
            <a:r>
              <a:rPr lang="en-US" altLang="en-US" sz="2000" dirty="0" err="1">
                <a:latin typeface="Helvetica" panose="020B0604020202020204" pitchFamily="34" charset="0"/>
                <a:sym typeface="Helvetica" panose="020B0604020202020204" pitchFamily="34" charset="0"/>
              </a:rPr>
              <a:t>monday</a:t>
            </a:r>
            <a:r>
              <a:rPr lang="en-US" altLang="en-US" sz="2000" dirty="0">
                <a:latin typeface="Helvetica" panose="020B0604020202020204" pitchFamily="34" charset="0"/>
                <a:sym typeface="Helvetica" panose="020B0604020202020204" pitchFamily="34" charset="0"/>
              </a:rPr>
              <a:t> and use it.  I use this defense all of the time, and if I can do it, I know that you can do it effectively.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I have heard very, very good lawyers say things, such as, </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I don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plow with the other man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mule.</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 Translated: They don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try a case and use the state</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witnesses as their own.  </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Would you buy a Ferrari and put re-tread tires on it?</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 - Translated: Don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hire a good lawyer and not equip with the tools to do the job.  I understand this sentiment, but I don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agree with it.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Breath test cases can be tried well and won without a breath test expert. It</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can be more work.  It can be </a:t>
            </a:r>
            <a:r>
              <a:rPr lang="en-US" altLang="ja-JP" sz="2000" dirty="0" err="1">
                <a:latin typeface="Helvetica" panose="020B0604020202020204" pitchFamily="34" charset="0"/>
                <a:sym typeface="Helvetica" panose="020B0604020202020204" pitchFamily="34" charset="0"/>
              </a:rPr>
              <a:t>gutwrenching</a:t>
            </a:r>
            <a:r>
              <a:rPr lang="en-US" altLang="ja-JP" sz="2000" dirty="0">
                <a:latin typeface="Helvetica" panose="020B0604020202020204" pitchFamily="34" charset="0"/>
                <a:sym typeface="Helvetica" panose="020B0604020202020204" pitchFamily="34" charset="0"/>
              </a:rPr>
              <a:t>. But it can be done. But you have to have a defense that can be developed through the State</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evidence.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endParaRPr lang="en-US" altLang="en-US" sz="2000" dirty="0">
              <a:latin typeface="Helvetica" panose="020B0604020202020204" pitchFamily="34" charset="0"/>
              <a:sym typeface="Helvetica" panose="020B0604020202020204" pitchFamily="34" charset="0"/>
            </a:endParaRPr>
          </a:p>
          <a:p>
            <a:endParaRPr lang="en-US" dirty="0"/>
          </a:p>
        </p:txBody>
      </p:sp>
    </p:spTree>
    <p:extLst>
      <p:ext uri="{BB962C8B-B14F-4D97-AF65-F5344CB8AC3E}">
        <p14:creationId xmlns:p14="http://schemas.microsoft.com/office/powerpoint/2010/main" val="21594978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2000" dirty="0">
                <a:latin typeface="Helvetica" panose="020B0604020202020204" pitchFamily="34" charset="0"/>
                <a:sym typeface="Helvetica" panose="020B0604020202020204" pitchFamily="34" charset="0"/>
              </a:rPr>
              <a:t>A mouth alcohol defense can be presented with very little expense, or you can spend a lot of money on it.  Generally, my clients don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have a lot to spend on experts so I have to do some of the heavy lifting on my own.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I want to be clear about 1 thing at the outset: This is not a complicated breath test defense.  It requires about 20 minutes of study of the </a:t>
            </a:r>
            <a:r>
              <a:rPr lang="en-US" altLang="en-US" sz="2000" dirty="0" err="1">
                <a:latin typeface="Helvetica" panose="020B0604020202020204" pitchFamily="34" charset="0"/>
                <a:sym typeface="Helvetica" panose="020B0604020202020204" pitchFamily="34" charset="0"/>
              </a:rPr>
              <a:t>Intox</a:t>
            </a:r>
            <a:r>
              <a:rPr lang="en-US" altLang="en-US" sz="2000" dirty="0">
                <a:latin typeface="Helvetica" panose="020B0604020202020204" pitchFamily="34" charset="0"/>
                <a:sym typeface="Helvetica" panose="020B0604020202020204" pitchFamily="34" charset="0"/>
              </a:rPr>
              <a:t> manual, and some planning for motions or ALS hearings and open records requests.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My goal today is to walk you through a Mouth Alcohol Defense, and give you enough information to walk into court </a:t>
            </a:r>
            <a:r>
              <a:rPr lang="en-US" altLang="en-US" sz="2000" dirty="0" err="1">
                <a:latin typeface="Helvetica" panose="020B0604020202020204" pitchFamily="34" charset="0"/>
                <a:sym typeface="Helvetica" panose="020B0604020202020204" pitchFamily="34" charset="0"/>
              </a:rPr>
              <a:t>monday</a:t>
            </a:r>
            <a:r>
              <a:rPr lang="en-US" altLang="en-US" sz="2000" dirty="0">
                <a:latin typeface="Helvetica" panose="020B0604020202020204" pitchFamily="34" charset="0"/>
                <a:sym typeface="Helvetica" panose="020B0604020202020204" pitchFamily="34" charset="0"/>
              </a:rPr>
              <a:t> and use it.  I use this defense all of the time, and if I can do it, I know that you can do it effectively.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I have heard very, very good lawyers say things, such as, </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I don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plow with the other man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mule.</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 Translated: They don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try a case and use the state</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witnesses as their own.  </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Would you buy a Ferrari and put re-tread tires on it?</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 - Translated: Don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hire a good lawyer and not equip with the tools to do the job.  I understand this sentiment, but I don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agree with it.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Breath test cases can be tried well and won without a breath test expert. It</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can be more work.  It can be </a:t>
            </a:r>
            <a:r>
              <a:rPr lang="en-US" altLang="ja-JP" sz="2000" dirty="0" err="1">
                <a:latin typeface="Helvetica" panose="020B0604020202020204" pitchFamily="34" charset="0"/>
                <a:sym typeface="Helvetica" panose="020B0604020202020204" pitchFamily="34" charset="0"/>
              </a:rPr>
              <a:t>gutwrenching</a:t>
            </a:r>
            <a:r>
              <a:rPr lang="en-US" altLang="ja-JP" sz="2000" dirty="0">
                <a:latin typeface="Helvetica" panose="020B0604020202020204" pitchFamily="34" charset="0"/>
                <a:sym typeface="Helvetica" panose="020B0604020202020204" pitchFamily="34" charset="0"/>
              </a:rPr>
              <a:t>. But it can be done. But you have to have a defense that can be developed through the State</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evidence.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endParaRPr lang="en-US" altLang="en-US" sz="2000" dirty="0">
              <a:latin typeface="Helvetica" panose="020B0604020202020204" pitchFamily="34" charset="0"/>
              <a:sym typeface="Helvetica" panose="020B0604020202020204" pitchFamily="34" charset="0"/>
            </a:endParaRPr>
          </a:p>
          <a:p>
            <a:endParaRPr lang="en-US" dirty="0"/>
          </a:p>
        </p:txBody>
      </p:sp>
    </p:spTree>
    <p:extLst>
      <p:ext uri="{BB962C8B-B14F-4D97-AF65-F5344CB8AC3E}">
        <p14:creationId xmlns:p14="http://schemas.microsoft.com/office/powerpoint/2010/main" val="21594978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2000" dirty="0">
                <a:latin typeface="Helvetica" panose="020B0604020202020204" pitchFamily="34" charset="0"/>
                <a:sym typeface="Helvetica" panose="020B0604020202020204" pitchFamily="34" charset="0"/>
              </a:rPr>
              <a:t>A mouth alcohol defense can be presented with very little expense, or you can spend a lot of money on it.  Generally, my clients don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have a lot to spend on experts so I have to do some of the heavy lifting on my own.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I want to be clear about 1 thing at the outset: This is not a complicated breath test defense.  It requires about 20 minutes of study of the </a:t>
            </a:r>
            <a:r>
              <a:rPr lang="en-US" altLang="en-US" sz="2000" dirty="0" err="1">
                <a:latin typeface="Helvetica" panose="020B0604020202020204" pitchFamily="34" charset="0"/>
                <a:sym typeface="Helvetica" panose="020B0604020202020204" pitchFamily="34" charset="0"/>
              </a:rPr>
              <a:t>Intox</a:t>
            </a:r>
            <a:r>
              <a:rPr lang="en-US" altLang="en-US" sz="2000" dirty="0">
                <a:latin typeface="Helvetica" panose="020B0604020202020204" pitchFamily="34" charset="0"/>
                <a:sym typeface="Helvetica" panose="020B0604020202020204" pitchFamily="34" charset="0"/>
              </a:rPr>
              <a:t> manual, and some planning for motions or ALS hearings and open records requests.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My goal today is to walk you through a Mouth Alcohol Defense, and give you enough information to walk into court </a:t>
            </a:r>
            <a:r>
              <a:rPr lang="en-US" altLang="en-US" sz="2000" dirty="0" err="1">
                <a:latin typeface="Helvetica" panose="020B0604020202020204" pitchFamily="34" charset="0"/>
                <a:sym typeface="Helvetica" panose="020B0604020202020204" pitchFamily="34" charset="0"/>
              </a:rPr>
              <a:t>monday</a:t>
            </a:r>
            <a:r>
              <a:rPr lang="en-US" altLang="en-US" sz="2000" dirty="0">
                <a:latin typeface="Helvetica" panose="020B0604020202020204" pitchFamily="34" charset="0"/>
                <a:sym typeface="Helvetica" panose="020B0604020202020204" pitchFamily="34" charset="0"/>
              </a:rPr>
              <a:t> and use it.  I use this defense all of the time, and if I can do it, I know that you can do it effectively.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I have heard very, very good lawyers say things, such as, </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I don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plow with the other man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mule.</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 Translated: They don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try a case and use the state</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witnesses as their own.  </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Would you buy a Ferrari and put re-tread tires on it?</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 - Translated: Don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hire a good lawyer and not equip with the tools to do the job.  I understand this sentiment, but I don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agree with it.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Breath test cases can be tried well and won without a breath test expert. It</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can be more work.  It can be </a:t>
            </a:r>
            <a:r>
              <a:rPr lang="en-US" altLang="ja-JP" sz="2000" dirty="0" err="1">
                <a:latin typeface="Helvetica" panose="020B0604020202020204" pitchFamily="34" charset="0"/>
                <a:sym typeface="Helvetica" panose="020B0604020202020204" pitchFamily="34" charset="0"/>
              </a:rPr>
              <a:t>gutwrenching</a:t>
            </a:r>
            <a:r>
              <a:rPr lang="en-US" altLang="ja-JP" sz="2000" dirty="0">
                <a:latin typeface="Helvetica" panose="020B0604020202020204" pitchFamily="34" charset="0"/>
                <a:sym typeface="Helvetica" panose="020B0604020202020204" pitchFamily="34" charset="0"/>
              </a:rPr>
              <a:t>. But it can be done. But you have to have a defense that can be developed through the State</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evidence.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endParaRPr lang="en-US" altLang="en-US" sz="2000" dirty="0">
              <a:latin typeface="Helvetica" panose="020B0604020202020204" pitchFamily="34" charset="0"/>
              <a:sym typeface="Helvetica" panose="020B0604020202020204" pitchFamily="34" charset="0"/>
            </a:endParaRPr>
          </a:p>
          <a:p>
            <a:endParaRPr lang="en-US" dirty="0"/>
          </a:p>
        </p:txBody>
      </p:sp>
    </p:spTree>
    <p:extLst>
      <p:ext uri="{BB962C8B-B14F-4D97-AF65-F5344CB8AC3E}">
        <p14:creationId xmlns:p14="http://schemas.microsoft.com/office/powerpoint/2010/main" val="21594978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2000" dirty="0">
                <a:latin typeface="Helvetica" panose="020B0604020202020204" pitchFamily="34" charset="0"/>
                <a:sym typeface="Helvetica" panose="020B0604020202020204" pitchFamily="34" charset="0"/>
              </a:rPr>
              <a:t>I used to think that I was a very dry, stick-to-the-facts kind of person in the way that I picked juries and tried cases.  Well, it turned out that who I thought I was </a:t>
            </a:r>
            <a:r>
              <a:rPr lang="en-US" altLang="en-US" sz="2000" dirty="0" err="1">
                <a:latin typeface="Helvetica" panose="020B0604020202020204" pitchFamily="34" charset="0"/>
                <a:sym typeface="Helvetica" panose="020B0604020202020204" pitchFamily="34" charset="0"/>
              </a:rPr>
              <a:t>didn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translate into wins in front a jury.  There is nothing like losing a lot of cases to make you change your personality.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So, what I try to do in jury selection is show juries a little bit of who I am, and I try to show them something that I am not too proud of.  For example, when a client sits down at an initial consultation and tells me that they blew a .12 and they don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have any medical issues, all I think about is that # and, in my heart-of-hearts, I think they are screwed.  I rush to judgment without knowing anything else about the case.  </a:t>
            </a:r>
          </a:p>
          <a:p>
            <a:endParaRPr lang="en-US" dirty="0"/>
          </a:p>
        </p:txBody>
      </p:sp>
    </p:spTree>
    <p:extLst>
      <p:ext uri="{BB962C8B-B14F-4D97-AF65-F5344CB8AC3E}">
        <p14:creationId xmlns:p14="http://schemas.microsoft.com/office/powerpoint/2010/main" val="180992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2000" dirty="0">
                <a:latin typeface="Helvetica" panose="020B0604020202020204" pitchFamily="34" charset="0"/>
                <a:sym typeface="Helvetica" panose="020B0604020202020204" pitchFamily="34" charset="0"/>
              </a:rPr>
              <a:t>I used to think that I was a very dry, stick-to-the-facts kind of person in the way that I picked juries and tried cases.  Well, it turned out that who I thought I was </a:t>
            </a:r>
            <a:r>
              <a:rPr lang="en-US" altLang="en-US" sz="2000" dirty="0" err="1">
                <a:latin typeface="Helvetica" panose="020B0604020202020204" pitchFamily="34" charset="0"/>
                <a:sym typeface="Helvetica" panose="020B0604020202020204" pitchFamily="34" charset="0"/>
              </a:rPr>
              <a:t>didn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translate into wins in front a jury.  There is nothing like losing a lot of cases to make you change your personality.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So, what I try to do in jury selection is show juries a little bit of who I am, and I try to show them something that I am not too proud of.  For example, when a client sits down at an initial consultation and tells me that they blew a .12 and they don</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t have any medical issues, all I think about is that # and, in my heart-of-hearts, I think they are screwed.  I rush to judgment without knowing anything else about the case.  </a:t>
            </a:r>
          </a:p>
          <a:p>
            <a:endParaRPr lang="en-US" dirty="0"/>
          </a:p>
        </p:txBody>
      </p:sp>
    </p:spTree>
    <p:extLst>
      <p:ext uri="{BB962C8B-B14F-4D97-AF65-F5344CB8AC3E}">
        <p14:creationId xmlns:p14="http://schemas.microsoft.com/office/powerpoint/2010/main" val="180992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1048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don’t have an expert,</a:t>
            </a:r>
            <a:r>
              <a:rPr lang="en-US" baseline="0" dirty="0"/>
              <a:t> you need to be more aggressive. </a:t>
            </a:r>
            <a:endParaRPr lang="en-US" dirty="0"/>
          </a:p>
        </p:txBody>
      </p:sp>
    </p:spTree>
    <p:extLst>
      <p:ext uri="{BB962C8B-B14F-4D97-AF65-F5344CB8AC3E}">
        <p14:creationId xmlns:p14="http://schemas.microsoft.com/office/powerpoint/2010/main" val="36364876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don’t have an expert,</a:t>
            </a:r>
            <a:r>
              <a:rPr lang="en-US" baseline="0" dirty="0"/>
              <a:t> you need to be more aggressive. </a:t>
            </a:r>
            <a:endParaRPr lang="en-US" dirty="0"/>
          </a:p>
        </p:txBody>
      </p:sp>
    </p:spTree>
    <p:extLst>
      <p:ext uri="{BB962C8B-B14F-4D97-AF65-F5344CB8AC3E}">
        <p14:creationId xmlns:p14="http://schemas.microsoft.com/office/powerpoint/2010/main" val="1997004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85152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28457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4825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4579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266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Utah even care if the results of the breath test are mouth alcohol or alveolar air? </a:t>
            </a:r>
          </a:p>
          <a:p>
            <a:endParaRPr lang="en-US" dirty="0"/>
          </a:p>
          <a:p>
            <a:r>
              <a:rPr lang="en-US" dirty="0"/>
              <a:t>The air is yes. Our rules require that the breath sample tested be alveolar air. </a:t>
            </a:r>
          </a:p>
        </p:txBody>
      </p:sp>
    </p:spTree>
    <p:extLst>
      <p:ext uri="{BB962C8B-B14F-4D97-AF65-F5344CB8AC3E}">
        <p14:creationId xmlns:p14="http://schemas.microsoft.com/office/powerpoint/2010/main" val="2105143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Utah even care if the results of the breath test are mouth alcohol or alveolar air? </a:t>
            </a:r>
          </a:p>
          <a:p>
            <a:endParaRPr lang="en-US" dirty="0"/>
          </a:p>
          <a:p>
            <a:r>
              <a:rPr lang="en-US" dirty="0"/>
              <a:t>The air is yes. Our rules require that the breath sample tested be alveolar air. </a:t>
            </a:r>
          </a:p>
        </p:txBody>
      </p:sp>
    </p:spTree>
    <p:extLst>
      <p:ext uri="{BB962C8B-B14F-4D97-AF65-F5344CB8AC3E}">
        <p14:creationId xmlns:p14="http://schemas.microsoft.com/office/powerpoint/2010/main" val="1848994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2000" dirty="0">
                <a:latin typeface="Helvetica" panose="020B0604020202020204" pitchFamily="34" charset="0"/>
                <a:sym typeface="Helvetica" panose="020B0604020202020204" pitchFamily="34" charset="0"/>
              </a:rPr>
              <a:t>Great thing about the mouth alcohol defense: it</a:t>
            </a:r>
            <a:r>
              <a:rPr lang="ja-JP" altLang="en-US" sz="2000" dirty="0">
                <a:latin typeface="Arial" panose="020B0604020202020204" pitchFamily="34" charset="0"/>
                <a:sym typeface="Helvetica" panose="020B0604020202020204" pitchFamily="34" charset="0"/>
              </a:rPr>
              <a:t>’</a:t>
            </a:r>
            <a:r>
              <a:rPr lang="en-US" altLang="ja-JP" sz="2000" dirty="0">
                <a:latin typeface="Helvetica" panose="020B0604020202020204" pitchFamily="34" charset="0"/>
                <a:sym typeface="Helvetica" panose="020B0604020202020204" pitchFamily="34" charset="0"/>
              </a:rPr>
              <a:t>s based on the training of the breath test operator.  We can build upon it fairly simply, but if you needed to try the case without an expert and the state did not call their expert to testify, you could win this case simply using the manual.  </a:t>
            </a:r>
          </a:p>
          <a:p>
            <a:pPr eaLnBrk="1" hangingPunct="1"/>
            <a:endParaRPr lang="en-US" altLang="en-US" sz="2000" dirty="0">
              <a:latin typeface="Helvetica" panose="020B0604020202020204" pitchFamily="34" charset="0"/>
              <a:sym typeface="Helvetica" panose="020B0604020202020204" pitchFamily="34" charset="0"/>
            </a:endParaRPr>
          </a:p>
          <a:p>
            <a:pPr eaLnBrk="1" hangingPunct="1"/>
            <a:r>
              <a:rPr lang="en-US" altLang="en-US" sz="2000" dirty="0">
                <a:latin typeface="Helvetica" panose="020B0604020202020204" pitchFamily="34" charset="0"/>
                <a:sym typeface="Helvetica" panose="020B0604020202020204" pitchFamily="34" charset="0"/>
              </a:rPr>
              <a:t>If the State calls their expert, as we</a:t>
            </a:r>
            <a:r>
              <a:rPr lang="ja-JP" altLang="en-US" sz="2000" dirty="0">
                <a:latin typeface="Arial" panose="020B0604020202020204" pitchFamily="34" charset="0"/>
                <a:sym typeface="Helvetica" panose="020B0604020202020204" pitchFamily="34" charset="0"/>
              </a:rPr>
              <a:t>’</a:t>
            </a:r>
            <a:r>
              <a:rPr lang="en-US" altLang="ja-JP" sz="2000" dirty="0" err="1">
                <a:latin typeface="Helvetica" panose="020B0604020202020204" pitchFamily="34" charset="0"/>
                <a:sym typeface="Helvetica" panose="020B0604020202020204" pitchFamily="34" charset="0"/>
              </a:rPr>
              <a:t>ll</a:t>
            </a:r>
            <a:r>
              <a:rPr lang="en-US" altLang="ja-JP" sz="2000" dirty="0">
                <a:latin typeface="Helvetica" panose="020B0604020202020204" pitchFamily="34" charset="0"/>
                <a:sym typeface="Helvetica" panose="020B0604020202020204" pitchFamily="34" charset="0"/>
              </a:rPr>
              <a:t> talk about shortly, there are some very good things you can do to improve your case. </a:t>
            </a:r>
            <a:endParaRPr lang="en-US" altLang="en-US" sz="2000" dirty="0">
              <a:latin typeface="Helvetica" panose="020B0604020202020204" pitchFamily="34" charset="0"/>
              <a:sym typeface="Helvetica" panose="020B0604020202020204" pitchFamily="34" charset="0"/>
            </a:endParaRPr>
          </a:p>
          <a:p>
            <a:endParaRPr lang="en-US" dirty="0"/>
          </a:p>
        </p:txBody>
      </p:sp>
    </p:spTree>
    <p:extLst>
      <p:ext uri="{BB962C8B-B14F-4D97-AF65-F5344CB8AC3E}">
        <p14:creationId xmlns:p14="http://schemas.microsoft.com/office/powerpoint/2010/main" val="3207821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Shape 13"/>
          <p:cNvSpPr/>
          <p:nvPr/>
        </p:nvSpPr>
        <p:spPr>
          <a:xfrm>
            <a:off x="508000" y="659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 name="Shape 14"/>
          <p:cNvSpPr/>
          <p:nvPr/>
        </p:nvSpPr>
        <p:spPr>
          <a:xfrm>
            <a:off x="508000" y="408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5" name="Shape 15"/>
          <p:cNvSpPr/>
          <p:nvPr/>
        </p:nvSpPr>
        <p:spPr>
          <a:xfrm flipV="1">
            <a:off x="7994302" y="45262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6" name="Shape 16"/>
          <p:cNvSpPr>
            <a:spLocks noGrp="1"/>
          </p:cNvSpPr>
          <p:nvPr>
            <p:ph type="body" sz="quarter" idx="13"/>
          </p:nvPr>
        </p:nvSpPr>
        <p:spPr>
          <a:xfrm>
            <a:off x="508000" y="35052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17" name="Shape 17"/>
          <p:cNvSpPr>
            <a:spLocks noGrp="1"/>
          </p:cNvSpPr>
          <p:nvPr>
            <p:ph type="title"/>
          </p:nvPr>
        </p:nvSpPr>
        <p:spPr>
          <a:xfrm>
            <a:off x="508000" y="4140200"/>
            <a:ext cx="7200900" cy="2413000"/>
          </a:xfrm>
          <a:prstGeom prst="rect">
            <a:avLst/>
          </a:prstGeom>
        </p:spPr>
        <p:txBody>
          <a:bodyPr/>
          <a:lstStyle>
            <a:lvl1pPr algn="l"/>
          </a:lstStyle>
          <a:p>
            <a:r>
              <a:t>Title Text</a:t>
            </a:r>
          </a:p>
        </p:txBody>
      </p:sp>
      <p:sp>
        <p:nvSpPr>
          <p:cNvPr id="18" name="Shape 18"/>
          <p:cNvSpPr>
            <a:spLocks noGrp="1"/>
          </p:cNvSpPr>
          <p:nvPr>
            <p:ph type="body" sz="quarter"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9" name="Shape 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1" name="Shape 131"/>
          <p:cNvSpPr/>
          <p:nvPr/>
        </p:nvSpPr>
        <p:spPr>
          <a:xfrm>
            <a:off x="508000" y="21717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32" name="Shape 132"/>
          <p:cNvSpPr/>
          <p:nvPr/>
        </p:nvSpPr>
        <p:spPr>
          <a:xfrm>
            <a:off x="508000" y="6350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33" name="Shape 133"/>
          <p:cNvSpPr>
            <a:spLocks noGrp="1"/>
          </p:cNvSpPr>
          <p:nvPr>
            <p:ph type="title"/>
          </p:nvPr>
        </p:nvSpPr>
        <p:spPr>
          <a:prstGeom prst="rect">
            <a:avLst/>
          </a:prstGeom>
        </p:spPr>
        <p:txBody>
          <a:bodyPr/>
          <a:lstStyle/>
          <a:p>
            <a:r>
              <a:t>Title Text</a:t>
            </a:r>
          </a:p>
        </p:txBody>
      </p:sp>
      <p:sp>
        <p:nvSpPr>
          <p:cNvPr id="134" name="Shape 134"/>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5" name="Shape 1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50240" y="9040143"/>
            <a:ext cx="3034453" cy="519289"/>
          </a:xfrm>
          <a:prstGeom prst="rect">
            <a:avLst/>
          </a:prstGeom>
        </p:spPr>
        <p:txBody>
          <a:bodyPr lIns="130046" tIns="65023" rIns="130046" bIns="65023"/>
          <a:lstStyle/>
          <a:p>
            <a:fld id="{C6188CCA-D3B5-8B40-9F6A-511AF0A73BE9}" type="datetimeFigureOut">
              <a:rPr lang="en-US" smtClean="0"/>
              <a:t>4/26/2024</a:t>
            </a:fld>
            <a:endParaRPr lang="en-US"/>
          </a:p>
        </p:txBody>
      </p:sp>
      <p:sp>
        <p:nvSpPr>
          <p:cNvPr id="5" name="Footer Placeholder 4"/>
          <p:cNvSpPr>
            <a:spLocks noGrp="1"/>
          </p:cNvSpPr>
          <p:nvPr>
            <p:ph type="ftr" sz="quarter" idx="11"/>
          </p:nvPr>
        </p:nvSpPr>
        <p:spPr>
          <a:xfrm>
            <a:off x="4443307" y="9040143"/>
            <a:ext cx="4118187" cy="519289"/>
          </a:xfrm>
          <a:prstGeom prst="rect">
            <a:avLst/>
          </a:prstGeom>
        </p:spPr>
        <p:txBody>
          <a:bodyPr lIns="130046" tIns="65023" rIns="130046" bIns="65023"/>
          <a:lstStyle/>
          <a:p>
            <a:endParaRPr lang="en-US"/>
          </a:p>
        </p:txBody>
      </p:sp>
      <p:sp>
        <p:nvSpPr>
          <p:cNvPr id="6" name="Slide Number Placeholder 5"/>
          <p:cNvSpPr>
            <a:spLocks noGrp="1"/>
          </p:cNvSpPr>
          <p:nvPr>
            <p:ph type="sldNum" sz="quarter" idx="12"/>
          </p:nvPr>
        </p:nvSpPr>
        <p:spPr>
          <a:xfrm>
            <a:off x="6298399" y="9258300"/>
            <a:ext cx="395303" cy="379591"/>
          </a:xfrm>
        </p:spPr>
        <p:txBody>
          <a:bodyPr/>
          <a:lstStyle/>
          <a:p>
            <a:fld id="{D6409B6C-66A2-054D-808C-06DD363A93FE}" type="slidenum">
              <a:rPr lang="en-US" smtClean="0"/>
              <a:t>‹#›</a:t>
            </a:fld>
            <a:endParaRPr lang="en-US"/>
          </a:p>
        </p:txBody>
      </p:sp>
    </p:spTree>
    <p:extLst>
      <p:ext uri="{BB962C8B-B14F-4D97-AF65-F5344CB8AC3E}">
        <p14:creationId xmlns:p14="http://schemas.microsoft.com/office/powerpoint/2010/main" val="2446901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39"/>
            <a:ext cx="11054080" cy="2090702"/>
          </a:xfrm>
        </p:spPr>
        <p:txBody>
          <a:bodyPr/>
          <a:lstStyle/>
          <a:p>
            <a:r>
              <a:rPr lang="en-US"/>
              <a:t>Click to edit Master title style</a:t>
            </a:r>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50240" y="9040143"/>
            <a:ext cx="3034453" cy="519289"/>
          </a:xfrm>
          <a:prstGeom prst="rect">
            <a:avLst/>
          </a:prstGeom>
        </p:spPr>
        <p:txBody>
          <a:bodyPr lIns="130046" tIns="65023" rIns="130046" bIns="65023"/>
          <a:lstStyle/>
          <a:p>
            <a:fld id="{C6188CCA-D3B5-8B40-9F6A-511AF0A73BE9}" type="datetimeFigureOut">
              <a:rPr lang="en-US" smtClean="0"/>
              <a:t>4/26/2024</a:t>
            </a:fld>
            <a:endParaRPr lang="en-US"/>
          </a:p>
        </p:txBody>
      </p:sp>
      <p:sp>
        <p:nvSpPr>
          <p:cNvPr id="5" name="Footer Placeholder 4"/>
          <p:cNvSpPr>
            <a:spLocks noGrp="1"/>
          </p:cNvSpPr>
          <p:nvPr>
            <p:ph type="ftr" sz="quarter" idx="11"/>
          </p:nvPr>
        </p:nvSpPr>
        <p:spPr>
          <a:xfrm>
            <a:off x="4443307" y="9040143"/>
            <a:ext cx="4118187" cy="519289"/>
          </a:xfrm>
          <a:prstGeom prst="rect">
            <a:avLst/>
          </a:prstGeom>
        </p:spPr>
        <p:txBody>
          <a:bodyPr lIns="130046" tIns="65023" rIns="130046" bIns="65023"/>
          <a:lstStyle/>
          <a:p>
            <a:endParaRPr lang="en-US"/>
          </a:p>
        </p:txBody>
      </p:sp>
      <p:sp>
        <p:nvSpPr>
          <p:cNvPr id="6" name="Slide Number Placeholder 5"/>
          <p:cNvSpPr>
            <a:spLocks noGrp="1"/>
          </p:cNvSpPr>
          <p:nvPr>
            <p:ph type="sldNum" sz="quarter" idx="12"/>
          </p:nvPr>
        </p:nvSpPr>
        <p:spPr>
          <a:xfrm>
            <a:off x="6298399" y="9258300"/>
            <a:ext cx="395303" cy="379591"/>
          </a:xfrm>
        </p:spPr>
        <p:txBody>
          <a:bodyPr/>
          <a:lstStyle/>
          <a:p>
            <a:fld id="{D6409B6C-66A2-054D-808C-06DD363A93FE}" type="slidenum">
              <a:rPr lang="en-US" smtClean="0"/>
              <a:t>‹#›</a:t>
            </a:fld>
            <a:endParaRPr lang="en-US"/>
          </a:p>
        </p:txBody>
      </p:sp>
    </p:spTree>
    <p:extLst>
      <p:ext uri="{BB962C8B-B14F-4D97-AF65-F5344CB8AC3E}">
        <p14:creationId xmlns:p14="http://schemas.microsoft.com/office/powerpoint/2010/main" val="30656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9" name="Shape 49"/>
          <p:cNvSpPr/>
          <p:nvPr/>
        </p:nvSpPr>
        <p:spPr>
          <a:xfrm>
            <a:off x="508000" y="4876800"/>
            <a:ext cx="56763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0" name="Shape 50"/>
          <p:cNvSpPr/>
          <p:nvPr/>
        </p:nvSpPr>
        <p:spPr>
          <a:xfrm>
            <a:off x="508000" y="2768600"/>
            <a:ext cx="5676316"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1" name="Shape 51"/>
          <p:cNvSpPr>
            <a:spLocks noGrp="1"/>
          </p:cNvSpPr>
          <p:nvPr>
            <p:ph type="body" sz="quarter" idx="13"/>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sz="2400" i="1"/>
            </a:lvl1pPr>
          </a:lstStyle>
          <a:p>
            <a:r>
              <a:t>Lorem Ipsum Dolor</a:t>
            </a:r>
          </a:p>
        </p:txBody>
      </p:sp>
      <p:sp>
        <p:nvSpPr>
          <p:cNvPr id="52" name="Shape 52"/>
          <p:cNvSpPr>
            <a:spLocks noGrp="1"/>
          </p:cNvSpPr>
          <p:nvPr>
            <p:ph type="pic" sz="half" idx="14"/>
          </p:nvPr>
        </p:nvSpPr>
        <p:spPr>
          <a:xfrm>
            <a:off x="6818219" y="647699"/>
            <a:ext cx="5588001" cy="8331201"/>
          </a:xfrm>
          <a:prstGeom prst="rect">
            <a:avLst/>
          </a:prstGeom>
          <a:ln w="9525">
            <a:round/>
          </a:ln>
        </p:spPr>
        <p:txBody>
          <a:bodyPr lIns="91439" tIns="45719" rIns="91439" bIns="45719" anchor="t">
            <a:noAutofit/>
          </a:bodyPr>
          <a:lstStyle/>
          <a:p>
            <a:endParaRPr/>
          </a:p>
        </p:txBody>
      </p:sp>
      <p:sp>
        <p:nvSpPr>
          <p:cNvPr id="53" name="Shape 53"/>
          <p:cNvSpPr>
            <a:spLocks noGrp="1"/>
          </p:cNvSpPr>
          <p:nvPr>
            <p:ph type="title"/>
          </p:nvPr>
        </p:nvSpPr>
        <p:spPr>
          <a:xfrm>
            <a:off x="508000" y="2806700"/>
            <a:ext cx="5676900" cy="2032000"/>
          </a:xfrm>
          <a:prstGeom prst="rect">
            <a:avLst/>
          </a:prstGeom>
        </p:spPr>
        <p:txBody>
          <a:bodyPr/>
          <a:lstStyle>
            <a:lvl1pPr algn="l">
              <a:defRPr sz="5600"/>
            </a:lvl1pPr>
          </a:lstStyle>
          <a:p>
            <a:r>
              <a:t>Title Text</a:t>
            </a:r>
          </a:p>
        </p:txBody>
      </p:sp>
      <p:sp>
        <p:nvSpPr>
          <p:cNvPr id="54" name="Shape 54"/>
          <p:cNvSpPr>
            <a:spLocks noGrp="1"/>
          </p:cNvSpPr>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55" name="Shape 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Shape 62"/>
          <p:cNvSpPr>
            <a:spLocks noGrp="1"/>
          </p:cNvSpPr>
          <p:nvPr>
            <p:ph type="title"/>
          </p:nvPr>
        </p:nvSpPr>
        <p:spPr>
          <a:prstGeom prst="rect">
            <a:avLst/>
          </a:prstGeom>
        </p:spPr>
        <p:txBody>
          <a:bodyPr/>
          <a:lstStyle/>
          <a:p>
            <a:r>
              <a:t>Title Text</a:t>
            </a:r>
          </a:p>
        </p:txBody>
      </p:sp>
      <p:sp>
        <p:nvSpPr>
          <p:cNvPr id="63" name="Shape 6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0" name="Shape 70"/>
          <p:cNvSpPr>
            <a:spLocks noGrp="1"/>
          </p:cNvSpPr>
          <p:nvPr>
            <p:ph type="title"/>
          </p:nvPr>
        </p:nvSpPr>
        <p:spPr>
          <a:prstGeom prst="rect">
            <a:avLst/>
          </a:prstGeom>
        </p:spPr>
        <p:txBody>
          <a:bodyPr/>
          <a:lstStyle/>
          <a:p>
            <a:r>
              <a:t>Title Text</a:t>
            </a:r>
          </a:p>
        </p:txBody>
      </p:sp>
      <p:sp>
        <p:nvSpPr>
          <p:cNvPr id="71" name="Shape 7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2" name="Shape 7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9" name="Shape 79"/>
          <p:cNvSpPr>
            <a:spLocks noGrp="1"/>
          </p:cNvSpPr>
          <p:nvPr>
            <p:ph type="pic" sz="half" idx="13"/>
          </p:nvPr>
        </p:nvSpPr>
        <p:spPr>
          <a:xfrm>
            <a:off x="6819900" y="2654300"/>
            <a:ext cx="5588000" cy="6350000"/>
          </a:xfrm>
          <a:prstGeom prst="rect">
            <a:avLst/>
          </a:prstGeom>
          <a:ln w="9525">
            <a:round/>
          </a:ln>
        </p:spPr>
        <p:txBody>
          <a:bodyPr lIns="91439" tIns="45719" rIns="91439" bIns="45719" anchor="t">
            <a:noAutofit/>
          </a:bodyPr>
          <a:lstStyle/>
          <a:p>
            <a:endParaRPr/>
          </a:p>
        </p:txBody>
      </p:sp>
      <p:sp>
        <p:nvSpPr>
          <p:cNvPr id="80" name="Shape 80"/>
          <p:cNvSpPr>
            <a:spLocks noGrp="1"/>
          </p:cNvSpPr>
          <p:nvPr>
            <p:ph type="title"/>
          </p:nvPr>
        </p:nvSpPr>
        <p:spPr>
          <a:prstGeom prst="rect">
            <a:avLst/>
          </a:prstGeom>
        </p:spPr>
        <p:txBody>
          <a:bodyPr/>
          <a:lstStyle/>
          <a:p>
            <a:r>
              <a:t>Title Text</a:t>
            </a:r>
          </a:p>
        </p:txBody>
      </p:sp>
      <p:sp>
        <p:nvSpPr>
          <p:cNvPr id="81" name="Shape 81"/>
          <p:cNvSpPr>
            <a:spLocks noGrp="1"/>
          </p:cNvSpPr>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r>
              <a:t>Body Level One</a:t>
            </a:r>
          </a:p>
          <a:p>
            <a:pPr lvl="1"/>
            <a:r>
              <a:t>Body Level Two</a:t>
            </a:r>
          </a:p>
          <a:p>
            <a:pPr lvl="2"/>
            <a:r>
              <a:t>Body Level Three</a:t>
            </a:r>
          </a:p>
          <a:p>
            <a:pPr lvl="3"/>
            <a:r>
              <a:t>Body Level Four</a:t>
            </a:r>
          </a:p>
          <a:p>
            <a:pPr lvl="4"/>
            <a:r>
              <a:t>Body Level Five</a:t>
            </a:r>
          </a:p>
        </p:txBody>
      </p:sp>
      <p:sp>
        <p:nvSpPr>
          <p:cNvPr id="82" name="Shape 8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9" name="Shape 89"/>
          <p:cNvSpPr>
            <a:spLocks noGrp="1"/>
          </p:cNvSpPr>
          <p:nvPr>
            <p:ph type="body" idx="1"/>
          </p:nvPr>
        </p:nvSpPr>
        <p:spPr>
          <a:xfrm>
            <a:off x="508000" y="1270000"/>
            <a:ext cx="11988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0" name="Shape 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97" name="Shape 97"/>
          <p:cNvSpPr>
            <a:spLocks noGrp="1"/>
          </p:cNvSpPr>
          <p:nvPr>
            <p:ph type="pic" sz="quarter" idx="13"/>
          </p:nvPr>
        </p:nvSpPr>
        <p:spPr>
          <a:xfrm>
            <a:off x="6856319" y="4772799"/>
            <a:ext cx="5499101" cy="4229101"/>
          </a:xfrm>
          <a:prstGeom prst="rect">
            <a:avLst/>
          </a:prstGeom>
          <a:ln w="9525">
            <a:round/>
          </a:ln>
        </p:spPr>
        <p:txBody>
          <a:bodyPr lIns="91439" tIns="45719" rIns="91439" bIns="45719" anchor="t">
            <a:noAutofit/>
          </a:bodyPr>
          <a:lstStyle/>
          <a:p>
            <a:endParaRPr/>
          </a:p>
        </p:txBody>
      </p:sp>
      <p:sp>
        <p:nvSpPr>
          <p:cNvPr id="98" name="Shape 98"/>
          <p:cNvSpPr>
            <a:spLocks noGrp="1"/>
          </p:cNvSpPr>
          <p:nvPr>
            <p:ph type="pic" sz="quarter" idx="14"/>
          </p:nvPr>
        </p:nvSpPr>
        <p:spPr>
          <a:xfrm>
            <a:off x="6860562" y="609600"/>
            <a:ext cx="5499101" cy="3530600"/>
          </a:xfrm>
          <a:prstGeom prst="rect">
            <a:avLst/>
          </a:prstGeom>
          <a:ln w="9525">
            <a:round/>
          </a:ln>
        </p:spPr>
        <p:txBody>
          <a:bodyPr lIns="91439" tIns="45719" rIns="91439" bIns="45719" anchor="t">
            <a:noAutofit/>
          </a:bodyPr>
          <a:lstStyle/>
          <a:p>
            <a:endParaRPr/>
          </a:p>
        </p:txBody>
      </p:sp>
      <p:sp>
        <p:nvSpPr>
          <p:cNvPr id="99" name="Shape 99"/>
          <p:cNvSpPr>
            <a:spLocks noGrp="1"/>
          </p:cNvSpPr>
          <p:nvPr>
            <p:ph type="pic" sz="half" idx="15"/>
          </p:nvPr>
        </p:nvSpPr>
        <p:spPr>
          <a:xfrm>
            <a:off x="557119" y="609599"/>
            <a:ext cx="5588001" cy="8394701"/>
          </a:xfrm>
          <a:prstGeom prst="rect">
            <a:avLst/>
          </a:prstGeom>
          <a:ln w="9525">
            <a:round/>
          </a:ln>
        </p:spPr>
        <p:txBody>
          <a:bodyPr lIns="91439" tIns="45719" rIns="91439" bIns="45719" anchor="t">
            <a:noAutofit/>
          </a:bodyPr>
          <a:lstStyle/>
          <a:p>
            <a:endParaRP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7" name="Shape 107"/>
          <p:cNvSpPr>
            <a:spLocks noGrp="1"/>
          </p:cNvSpPr>
          <p:nvPr>
            <p:ph type="body" sz="quarter" idx="13"/>
          </p:nvPr>
        </p:nvSpPr>
        <p:spPr>
          <a:xfrm>
            <a:off x="533400" y="5969000"/>
            <a:ext cx="11938000" cy="609600"/>
          </a:xfrm>
          <a:prstGeom prst="rect">
            <a:avLst/>
          </a:prstGeom>
        </p:spPr>
        <p:txBody>
          <a:bodyPr anchor="t">
            <a:spAutoFit/>
          </a:bodyPr>
          <a:lstStyle>
            <a:lvl1pPr marL="0" indent="0" algn="ctr">
              <a:spcBef>
                <a:spcPts val="1200"/>
              </a:spcBef>
              <a:buClrTx/>
              <a:buSzTx/>
              <a:buFontTx/>
              <a:buNone/>
              <a:defRPr sz="3000" i="1"/>
            </a:lvl1pPr>
          </a:lstStyle>
          <a:p>
            <a:r>
              <a:t>–Johnny Appleseed</a:t>
            </a:r>
          </a:p>
        </p:txBody>
      </p:sp>
      <p:sp>
        <p:nvSpPr>
          <p:cNvPr id="108" name="Shape 108"/>
          <p:cNvSpPr>
            <a:spLocks noGrp="1"/>
          </p:cNvSpPr>
          <p:nvPr>
            <p:ph type="body" sz="quarter" idx="14"/>
          </p:nvPr>
        </p:nvSpPr>
        <p:spPr>
          <a:xfrm>
            <a:off x="1270000" y="4254500"/>
            <a:ext cx="10464800" cy="711200"/>
          </a:xfrm>
          <a:prstGeom prst="rect">
            <a:avLst/>
          </a:prstGeom>
        </p:spPr>
        <p:txBody>
          <a:bodyPr>
            <a:spAutoFit/>
          </a:bodyPr>
          <a:lstStyle>
            <a:lvl1pPr marL="0" indent="0" algn="ctr">
              <a:spcBef>
                <a:spcPts val="0"/>
              </a:spcBef>
              <a:buClrTx/>
              <a:buSzTx/>
              <a:buFontTx/>
              <a:buNone/>
            </a:lvl1pPr>
          </a:lstStyle>
          <a:p>
            <a:r>
              <a:t>“Type a quote here.” </a:t>
            </a:r>
          </a:p>
        </p:txBody>
      </p:sp>
      <p:sp>
        <p:nvSpPr>
          <p:cNvPr id="109" name="Shape 10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6" name="Shape 116"/>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7" name="Shape 11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Shape 3"/>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Shape 4"/>
          <p:cNvSpPr>
            <a:spLocks noGrp="1"/>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5" name="Shape 5"/>
          <p:cNvSpPr>
            <a:spLocks noGrp="1"/>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6324600" y="9258300"/>
            <a:ext cx="342900" cy="406400"/>
          </a:xfrm>
          <a:prstGeom prst="rect">
            <a:avLst/>
          </a:prstGeom>
          <a:ln w="12700">
            <a:miter lim="400000"/>
          </a:ln>
        </p:spPr>
        <p:txBody>
          <a:bodyPr wrap="none" lIns="50800" tIns="50800" rIns="50800" bIns="50800">
            <a:spAutoFit/>
          </a:bodyPr>
          <a:lstStyle>
            <a:lvl1pPr>
              <a:defRPr sz="1800">
                <a:solidFill>
                  <a:srgbClr val="4C4946"/>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1" r:id="rId10"/>
    <p:sldLayoutId id="2147483662" r:id="rId11"/>
    <p:sldLayoutId id="2147483663" r:id="rId12"/>
  </p:sldLayoutIdLst>
  <p:transition spd="med"/>
  <p:txStyles>
    <p:titleStyle>
      <a:lvl1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1pPr>
      <a:lvl2pPr marL="0" marR="0" indent="228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2pPr>
      <a:lvl3pPr marL="0" marR="0" indent="457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3pPr>
      <a:lvl4pPr marL="0" marR="0" indent="685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4pPr>
      <a:lvl5pPr marL="0" marR="0" indent="9144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5pPr>
      <a:lvl6pPr marL="0" marR="0" indent="11430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6pPr>
      <a:lvl7pPr marL="0" marR="0" indent="1371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7pPr>
      <a:lvl8pPr marL="0" marR="0" indent="1600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8pPr>
      <a:lvl9pPr marL="0" marR="0" indent="1828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hyperlink" Target="https://www.youtube.com/@BenSessions" TargetMode="External"/><Relationship Id="rId2" Type="http://schemas.openxmlformats.org/officeDocument/2006/relationships/hyperlink" Target="https://www.instagram.com/bensessions/" TargetMode="Externa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body" idx="13"/>
          </p:nvPr>
        </p:nvSpPr>
        <p:spPr>
          <a:xfrm>
            <a:off x="508000" y="6850705"/>
            <a:ext cx="7200900" cy="878189"/>
          </a:xfrm>
          <a:prstGeom prst="rect">
            <a:avLst/>
          </a:prstGeom>
        </p:spPr>
        <p:txBody>
          <a:bodyPr/>
          <a:lstStyle/>
          <a:p>
            <a:endParaRPr dirty="0"/>
          </a:p>
          <a:p>
            <a:pPr marR="457200" defTabSz="457200">
              <a:lnSpc>
                <a:spcPct val="100000"/>
              </a:lnSpc>
              <a:defRPr i="0">
                <a:solidFill>
                  <a:srgbClr val="2C2C2C"/>
                </a:solidFill>
              </a:defRPr>
            </a:pPr>
            <a:endParaRPr dirty="0"/>
          </a:p>
        </p:txBody>
      </p:sp>
      <p:sp>
        <p:nvSpPr>
          <p:cNvPr id="146" name="Shape 146"/>
          <p:cNvSpPr>
            <a:spLocks noGrp="1"/>
          </p:cNvSpPr>
          <p:nvPr>
            <p:ph type="subTitle" sz="quarter" idx="1"/>
          </p:nvPr>
        </p:nvSpPr>
        <p:spPr>
          <a:xfrm>
            <a:off x="508000" y="4140200"/>
            <a:ext cx="6483350" cy="2413000"/>
          </a:xfrm>
          <a:prstGeom prst="rect">
            <a:avLst/>
          </a:prstGeom>
        </p:spPr>
        <p:txBody>
          <a:bodyPr/>
          <a:lstStyle/>
          <a:p>
            <a:r>
              <a:rPr cap="small" dirty="0"/>
              <a:t>Ben Sessions</a:t>
            </a:r>
            <a:endParaRPr lang="en-US" cap="small" dirty="0"/>
          </a:p>
          <a:p>
            <a:r>
              <a:rPr lang="en-US" cap="small" dirty="0"/>
              <a:t>Sessions &amp; Fleischman, LLC</a:t>
            </a:r>
            <a:endParaRPr cap="small" dirty="0"/>
          </a:p>
          <a:p>
            <a:r>
              <a:rPr cap="small" dirty="0"/>
              <a:t>@BenSessions</a:t>
            </a:r>
            <a:r>
              <a:rPr lang="en-US" cap="small" dirty="0"/>
              <a:t> </a:t>
            </a:r>
            <a:endParaRPr cap="small" dirty="0"/>
          </a:p>
          <a:p>
            <a:r>
              <a:rPr cap="small" dirty="0"/>
              <a:t>TheSessionsLawFirm.com</a:t>
            </a:r>
            <a:endParaRPr lang="en-US" cap="small" dirty="0"/>
          </a:p>
          <a:p>
            <a:r>
              <a:rPr lang="en-US" cap="small" dirty="0"/>
              <a:t>ben@thesessionslawfirm.com</a:t>
            </a:r>
          </a:p>
        </p:txBody>
      </p:sp>
      <p:sp>
        <p:nvSpPr>
          <p:cNvPr id="2" name="Rectangle 1"/>
          <p:cNvSpPr/>
          <p:nvPr/>
        </p:nvSpPr>
        <p:spPr>
          <a:xfrm>
            <a:off x="132290" y="2573631"/>
            <a:ext cx="12740219" cy="535531"/>
          </a:xfrm>
          <a:prstGeom prst="rect">
            <a:avLst/>
          </a:prstGeom>
        </p:spPr>
        <p:txBody>
          <a:bodyPr wrap="square">
            <a:spAutoFit/>
          </a:bodyPr>
          <a:lstStyle/>
          <a:p>
            <a:pPr lvl="1">
              <a:lnSpc>
                <a:spcPct val="90000"/>
              </a:lnSpc>
              <a:spcBef>
                <a:spcPts val="1600"/>
              </a:spcBef>
              <a:defRPr sz="7000">
                <a:solidFill>
                  <a:srgbClr val="D93E2B"/>
                </a:solidFill>
                <a:latin typeface="+mn-lt"/>
                <a:ea typeface="+mn-ea"/>
                <a:cs typeface="+mn-cs"/>
                <a:sym typeface="Bodoni SvtyTwo ITC TT-Book"/>
              </a:defRPr>
            </a:pPr>
            <a:r>
              <a:rPr lang="en-US" sz="3200" cap="small" dirty="0">
                <a:solidFill>
                  <a:srgbClr val="FF0000"/>
                </a:solidFill>
                <a:latin typeface="Georgia" panose="02040502050405020303" pitchFamily="18" charset="0"/>
                <a:sym typeface="Bodoni SvtyTwo ITC TT-Book"/>
              </a:rPr>
              <a:t>A Practical Guide to the Defense of Breath Tests at Trial</a:t>
            </a:r>
          </a:p>
        </p:txBody>
      </p:sp>
      <p:sp>
        <p:nvSpPr>
          <p:cNvPr id="3" name="Rectangle 2"/>
          <p:cNvSpPr/>
          <p:nvPr/>
        </p:nvSpPr>
        <p:spPr>
          <a:xfrm>
            <a:off x="8582818" y="4549238"/>
            <a:ext cx="3913982" cy="830997"/>
          </a:xfrm>
          <a:prstGeom prst="rect">
            <a:avLst/>
          </a:prstGeom>
        </p:spPr>
        <p:txBody>
          <a:bodyPr wrap="square">
            <a:spAutoFit/>
          </a:bodyPr>
          <a:lstStyle/>
          <a:p>
            <a:pPr marR="457200" algn="l" defTabSz="457200">
              <a:defRPr i="0">
                <a:solidFill>
                  <a:srgbClr val="2C2C2C"/>
                </a:solidFill>
              </a:defRPr>
            </a:pPr>
            <a:r>
              <a:rPr lang="en-US" cap="small" dirty="0"/>
              <a:t>Salt Lake City, Utah</a:t>
            </a:r>
          </a:p>
          <a:p>
            <a:pPr marR="457200" algn="l" defTabSz="457200">
              <a:defRPr i="0">
                <a:solidFill>
                  <a:srgbClr val="2C2C2C"/>
                </a:solidFill>
              </a:defRPr>
            </a:pPr>
            <a:r>
              <a:rPr lang="en-US" cap="small" dirty="0"/>
              <a:t>April 26, 2024</a:t>
            </a:r>
          </a:p>
        </p:txBody>
      </p:sp>
      <p:sp>
        <p:nvSpPr>
          <p:cNvPr id="5" name="TextBox 4"/>
          <p:cNvSpPr txBox="1"/>
          <p:nvPr/>
        </p:nvSpPr>
        <p:spPr>
          <a:xfrm>
            <a:off x="8043271" y="4676487"/>
            <a:ext cx="10259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414141"/>
              </a:solidFill>
              <a:effectLst/>
              <a:uFillTx/>
              <a:latin typeface="Palatino"/>
              <a:ea typeface="Palatino"/>
              <a:cs typeface="Palatino"/>
              <a:sym typeface="Palatino"/>
            </a:endParaRPr>
          </a:p>
        </p:txBody>
      </p:sp>
      <p:pic>
        <p:nvPicPr>
          <p:cNvPr id="1026" name="Picture 2" descr="UACDL">
            <a:extLst>
              <a:ext uri="{FF2B5EF4-FFF2-40B4-BE49-F238E27FC236}">
                <a16:creationId xmlns:a16="http://schemas.microsoft.com/office/drawing/2014/main" id="{4C2D26A7-E709-5771-8453-1CBCD77AA8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7813" y="7012158"/>
            <a:ext cx="7972592" cy="1861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5317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1037" y="683913"/>
            <a:ext cx="11818642" cy="8527821"/>
          </a:xfrm>
        </p:spPr>
        <p:txBody>
          <a:bodyPr>
            <a:normAutofit/>
          </a:bodyPr>
          <a:lstStyle/>
          <a:p>
            <a:r>
              <a:rPr lang="en-US" dirty="0">
                <a:solidFill>
                  <a:srgbClr val="000000"/>
                </a:solidFill>
                <a:latin typeface="Times New Roman" panose="02020603050405020304" pitchFamily="18" charset="0"/>
                <a:cs typeface="Times New Roman" panose="02020603050405020304" pitchFamily="18" charset="0"/>
              </a:rPr>
              <a:t> </a:t>
            </a:r>
          </a:p>
          <a:p>
            <a:pPr algn="just"/>
            <a:endParaRPr lang="en-US" dirty="0">
              <a:solidFill>
                <a:srgbClr val="000000"/>
              </a:solidFill>
              <a:latin typeface="Times New Roman" panose="02020603050405020304" pitchFamily="18" charset="0"/>
              <a:cs typeface="Times New Roman" panose="02020603050405020304" pitchFamily="18" charset="0"/>
            </a:endParaRPr>
          </a:p>
          <a:p>
            <a:pPr algn="just"/>
            <a:r>
              <a:rPr lang="en-US" b="0" i="0" dirty="0">
                <a:solidFill>
                  <a:srgbClr val="000000"/>
                </a:solidFill>
                <a:effectLst/>
                <a:latin typeface="Times New Roman" panose="02020603050405020304" pitchFamily="18" charset="0"/>
                <a:cs typeface="Times New Roman" panose="02020603050405020304" pitchFamily="18" charset="0"/>
              </a:rPr>
              <a:t>The prosecution has the burden of proving the defendant guilty beyond a reasonable doubt. Some of you may have served as jurors in civil cases, where you were told that it is only necessary to prove that a fact is more likely true than not true. </a:t>
            </a:r>
            <a:r>
              <a:rPr lang="en-US" b="1" i="0" dirty="0">
                <a:solidFill>
                  <a:srgbClr val="000000"/>
                </a:solidFill>
                <a:effectLst/>
                <a:latin typeface="Times New Roman" panose="02020603050405020304" pitchFamily="18" charset="0"/>
                <a:cs typeface="Times New Roman" panose="02020603050405020304" pitchFamily="18" charset="0"/>
              </a:rPr>
              <a:t>In criminal cases, the prosecution's proof must be more powerful than that. It must be beyond a reasonable doubt. </a:t>
            </a:r>
            <a:endParaRPr lang="en-US" b="1" dirty="0">
              <a:solidFill>
                <a:srgbClr val="000000"/>
              </a:solidFill>
              <a:latin typeface="Times New Roman" panose="02020603050405020304" pitchFamily="18" charset="0"/>
              <a:cs typeface="Times New Roman" panose="02020603050405020304" pitchFamily="18" charset="0"/>
            </a:endParaRPr>
          </a:p>
          <a:p>
            <a:pPr algn="just"/>
            <a:r>
              <a:rPr lang="en-US" dirty="0">
                <a:solidFill>
                  <a:srgbClr val="000000"/>
                </a:solidFill>
                <a:latin typeface="Times New Roman" panose="02020603050405020304" pitchFamily="18" charset="0"/>
                <a:cs typeface="Times New Roman" panose="02020603050405020304" pitchFamily="18" charset="0"/>
              </a:rPr>
              <a:t>https://legacy.utcourts.gov/muji/?cat=2</a:t>
            </a:r>
          </a:p>
        </p:txBody>
      </p:sp>
      <p:sp>
        <p:nvSpPr>
          <p:cNvPr id="2" name="Title 1">
            <a:extLst>
              <a:ext uri="{FF2B5EF4-FFF2-40B4-BE49-F238E27FC236}">
                <a16:creationId xmlns:a16="http://schemas.microsoft.com/office/drawing/2014/main" id="{2A0A5E35-1567-A9AC-BE8B-9265B08AFF88}"/>
              </a:ext>
            </a:extLst>
          </p:cNvPr>
          <p:cNvSpPr>
            <a:spLocks noGrp="1"/>
          </p:cNvSpPr>
          <p:nvPr>
            <p:ph type="ctrTitle"/>
          </p:nvPr>
        </p:nvSpPr>
        <p:spPr>
          <a:xfrm>
            <a:off x="422254" y="683913"/>
            <a:ext cx="12198413" cy="1581771"/>
          </a:xfrm>
        </p:spPr>
        <p:txBody>
          <a:bodyPr>
            <a:normAutofit/>
          </a:bodyPr>
          <a:lstStyle/>
          <a:p>
            <a:r>
              <a:rPr lang="en-US" sz="4000" dirty="0">
                <a:solidFill>
                  <a:srgbClr val="FF0000"/>
                </a:solidFill>
                <a:latin typeface="Times New Roman" panose="02020603050405020304" pitchFamily="18" charset="0"/>
                <a:cs typeface="Times New Roman" panose="02020603050405020304" pitchFamily="18" charset="0"/>
              </a:rPr>
              <a:t>Comparing Reasonable Doubt to Other Levels of Proof</a:t>
            </a:r>
          </a:p>
        </p:txBody>
      </p:sp>
    </p:spTree>
    <p:extLst>
      <p:ext uri="{BB962C8B-B14F-4D97-AF65-F5344CB8AC3E}">
        <p14:creationId xmlns:p14="http://schemas.microsoft.com/office/powerpoint/2010/main" val="2590320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levels-of-required-proof.gif"/>
          <p:cNvPicPr>
            <a:picLocks noGrp="1" noChangeAspect="1"/>
          </p:cNvPicPr>
          <p:nvPr>
            <p:ph idx="1"/>
          </p:nvPr>
        </p:nvPicPr>
        <p:blipFill>
          <a:blip r:embed="rId2">
            <a:extLst>
              <a:ext uri="{28A0092B-C50C-407E-A947-70E740481C1C}">
                <a14:useLocalDpi xmlns:a14="http://schemas.microsoft.com/office/drawing/2010/main" val="0"/>
              </a:ext>
            </a:extLst>
          </a:blip>
          <a:srcRect t="145" b="145"/>
          <a:stretch>
            <a:fillRect/>
          </a:stretch>
        </p:blipFill>
        <p:spPr>
          <a:xfrm>
            <a:off x="650240" y="751224"/>
            <a:ext cx="11704320" cy="6436925"/>
          </a:xfrm>
        </p:spPr>
      </p:pic>
    </p:spTree>
    <p:extLst>
      <p:ext uri="{BB962C8B-B14F-4D97-AF65-F5344CB8AC3E}">
        <p14:creationId xmlns:p14="http://schemas.microsoft.com/office/powerpoint/2010/main" val="1303196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584200"/>
            <a:ext cx="11704320" cy="1625600"/>
          </a:xfrm>
        </p:spPr>
        <p:txBody>
          <a:bodyPr>
            <a:normAutofit/>
          </a:bodyPr>
          <a:lstStyle/>
          <a:p>
            <a:r>
              <a:rPr lang="en-US" sz="4800" dirty="0"/>
              <a:t>Count 1 – Unlawful Alcohol Concentration</a:t>
            </a:r>
          </a:p>
        </p:txBody>
      </p:sp>
      <p:sp>
        <p:nvSpPr>
          <p:cNvPr id="4" name="TextBox 3">
            <a:extLst>
              <a:ext uri="{FF2B5EF4-FFF2-40B4-BE49-F238E27FC236}">
                <a16:creationId xmlns:a16="http://schemas.microsoft.com/office/drawing/2014/main" id="{4D6B4EB5-941B-7185-043A-E3C21F66CFCD}"/>
              </a:ext>
            </a:extLst>
          </p:cNvPr>
          <p:cNvSpPr txBox="1"/>
          <p:nvPr/>
        </p:nvSpPr>
        <p:spPr>
          <a:xfrm>
            <a:off x="419100" y="3032760"/>
            <a:ext cx="11935460" cy="72943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fontAlgn="base"/>
            <a:r>
              <a:rPr lang="en-US" sz="3600" dirty="0">
                <a:solidFill>
                  <a:srgbClr val="000000"/>
                </a:solidFill>
                <a:latin typeface="Times New Roman" panose="02020603050405020304" pitchFamily="18" charset="0"/>
                <a:cs typeface="Times New Roman" panose="02020603050405020304" pitchFamily="18" charset="0"/>
              </a:rPr>
              <a:t>For now, we are just talking about the reasons for doubt as to Count 1. </a:t>
            </a:r>
          </a:p>
          <a:p>
            <a:pPr algn="l" fontAlgn="base"/>
            <a:endParaRPr lang="en-US" sz="3600" b="0" i="0" dirty="0">
              <a:solidFill>
                <a:srgbClr val="000000"/>
              </a:solidFill>
              <a:effectLst/>
              <a:latin typeface="Times New Roman" panose="02020603050405020304" pitchFamily="18" charset="0"/>
              <a:cs typeface="Times New Roman" panose="02020603050405020304" pitchFamily="18" charset="0"/>
            </a:endParaRPr>
          </a:p>
          <a:p>
            <a:pPr algn="l" fontAlgn="base"/>
            <a:r>
              <a:rPr lang="en-US" sz="3600" dirty="0">
                <a:solidFill>
                  <a:srgbClr val="000000"/>
                </a:solidFill>
                <a:latin typeface="Times New Roman" panose="02020603050405020304" pitchFamily="18" charset="0"/>
                <a:cs typeface="Times New Roman" panose="02020603050405020304" pitchFamily="18" charset="0"/>
              </a:rPr>
              <a:t>Has the State proved beyond a reasonable doubt that  </a:t>
            </a:r>
            <a:r>
              <a:rPr lang="en-US" sz="3600" b="0" i="0" dirty="0">
                <a:solidFill>
                  <a:srgbClr val="000000"/>
                </a:solidFill>
                <a:effectLst/>
                <a:latin typeface="Times New Roman" panose="02020603050405020304" pitchFamily="18" charset="0"/>
                <a:cs typeface="Times New Roman" panose="02020603050405020304" pitchFamily="18" charset="0"/>
              </a:rPr>
              <a:t>Sober Susan Smith’s breath alcohol concentration was .05 grams or greater at the time of the test?</a:t>
            </a:r>
          </a:p>
          <a:p>
            <a:pPr algn="l" fontAlgn="base"/>
            <a:endParaRPr lang="en-US" sz="3600" dirty="0">
              <a:solidFill>
                <a:srgbClr val="000000"/>
              </a:solidFill>
              <a:latin typeface="Times New Roman" panose="02020603050405020304" pitchFamily="18" charset="0"/>
              <a:cs typeface="Times New Roman" panose="02020603050405020304" pitchFamily="18" charset="0"/>
            </a:endParaRPr>
          </a:p>
          <a:p>
            <a:pPr algn="l" fontAlgn="base"/>
            <a:r>
              <a:rPr lang="en-US" sz="3600" dirty="0">
                <a:solidFill>
                  <a:srgbClr val="FF0000"/>
                </a:solidFill>
                <a:latin typeface="Times New Roman" panose="02020603050405020304" pitchFamily="18" charset="0"/>
                <a:cs typeface="Times New Roman" panose="02020603050405020304" pitchFamily="18" charset="0"/>
              </a:rPr>
              <a:t>They chose to get 1 sample and cannot show .02 agreement. They don’t do what the National Safety Council recommends. They don’t do what the world’s foremost breath testing expert recommends.</a:t>
            </a:r>
            <a:endParaRPr lang="en-US" sz="3600" b="0" i="0" dirty="0">
              <a:solidFill>
                <a:srgbClr val="FF0000"/>
              </a:solidFill>
              <a:effectLst/>
              <a:latin typeface="Times New Roman" panose="02020603050405020304" pitchFamily="18" charset="0"/>
              <a:cs typeface="Times New Roman" panose="02020603050405020304" pitchFamily="18" charset="0"/>
            </a:endParaRPr>
          </a:p>
          <a:p>
            <a:pPr algn="l" fontAlgn="base"/>
            <a:endParaRPr lang="en-US" sz="3600" dirty="0">
              <a:solidFill>
                <a:srgbClr val="000000"/>
              </a:solidFill>
              <a:latin typeface="Times New Roman" panose="02020603050405020304" pitchFamily="18" charset="0"/>
              <a:cs typeface="Times New Roman" panose="02020603050405020304" pitchFamily="18" charset="0"/>
            </a:endParaRPr>
          </a:p>
          <a:p>
            <a:pPr algn="l" fontAlgn="base"/>
            <a:endParaRPr lang="en-US" sz="36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84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62882E-E968-4B54-3BD1-0AEEE9766315}"/>
              </a:ext>
            </a:extLst>
          </p:cNvPr>
          <p:cNvSpPr txBox="1"/>
          <p:nvPr/>
        </p:nvSpPr>
        <p:spPr>
          <a:xfrm>
            <a:off x="876300" y="2545080"/>
            <a:ext cx="11639550" cy="74789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US" b="1" dirty="0">
                <a:effectLst/>
              </a:rPr>
              <a:t>A.</a:t>
            </a:r>
            <a:r>
              <a:rPr lang="en-US" dirty="0"/>
              <a:t> The instrument should be operated by either a certified operator or technician.</a:t>
            </a:r>
          </a:p>
          <a:p>
            <a:pPr algn="just"/>
            <a:r>
              <a:rPr lang="en-US" b="1" dirty="0">
                <a:effectLst/>
              </a:rPr>
              <a:t>B.</a:t>
            </a:r>
            <a:r>
              <a:rPr lang="en-US" dirty="0"/>
              <a:t> </a:t>
            </a:r>
            <a:r>
              <a:rPr lang="en-US" b="1" dirty="0"/>
              <a:t>Breath specimen analyzed for breath alcohol concentration shall be essentially alveolar or end expiratory in composition according to the analysis method utilized.</a:t>
            </a:r>
          </a:p>
          <a:p>
            <a:pPr algn="just"/>
            <a:r>
              <a:rPr lang="en-US" b="1" dirty="0">
                <a:effectLst/>
              </a:rPr>
              <a:t>1.</a:t>
            </a:r>
            <a:r>
              <a:rPr lang="en-US" dirty="0"/>
              <a:t> The results of tests to determine breath alcohol concentration shall be expressed as equivalent grams of alcohol per 210 liters of breath.</a:t>
            </a:r>
          </a:p>
          <a:p>
            <a:pPr algn="just"/>
            <a:r>
              <a:rPr lang="en-US" b="1" dirty="0">
                <a:effectLst/>
              </a:rPr>
              <a:t>2.</a:t>
            </a:r>
            <a:r>
              <a:rPr lang="en-US" dirty="0"/>
              <a:t> Analytical results on a breath alcohol concentration test shall be recorded using terminology established by State statute and reported to three decimal places. </a:t>
            </a:r>
          </a:p>
          <a:p>
            <a:pPr algn="just"/>
            <a:r>
              <a:rPr lang="en-US" b="1" dirty="0">
                <a:effectLst/>
              </a:rPr>
              <a:t>a.</a:t>
            </a:r>
            <a:r>
              <a:rPr lang="en-US" dirty="0"/>
              <a:t> For example, a result of 0.237g/210L shall be reported as 0.237.</a:t>
            </a:r>
          </a:p>
          <a:p>
            <a:pPr algn="just"/>
            <a:r>
              <a:rPr lang="en-US" b="1" dirty="0">
                <a:effectLst/>
              </a:rPr>
              <a:t>C.</a:t>
            </a:r>
            <a:r>
              <a:rPr lang="en-US" dirty="0"/>
              <a:t> Results of breath alcohol concentration tests will be printed by the instrument.</a:t>
            </a:r>
          </a:p>
          <a:p>
            <a:pPr algn="just"/>
            <a:r>
              <a:rPr lang="en-US" b="1" dirty="0">
                <a:effectLst/>
              </a:rPr>
              <a:t>D.</a:t>
            </a:r>
            <a:r>
              <a:rPr lang="en-US" dirty="0"/>
              <a:t> Results are deemed to be an exact representation of breath alcohol concentration at the time of test.</a:t>
            </a:r>
          </a:p>
          <a:p>
            <a:pPr algn="just"/>
            <a:r>
              <a:rPr lang="en-US" b="1" dirty="0">
                <a:effectLst/>
              </a:rPr>
              <a:t>E.</a:t>
            </a:r>
            <a:r>
              <a:rPr lang="en-US" dirty="0"/>
              <a:t> The printed results of a breath alcohol concentration test will be retained by the operator or the operator's individual agencies' designated record or evidence custodian.</a:t>
            </a:r>
          </a:p>
          <a:p>
            <a:pPr algn="just"/>
            <a:r>
              <a:rPr lang="en-US" b="1" dirty="0">
                <a:effectLst/>
              </a:rPr>
              <a:t>F.</a:t>
            </a:r>
            <a:r>
              <a:rPr lang="en-US" dirty="0"/>
              <a:t> Instrument internal standards on a breath alcohol concentration test do not have to be recorded numerically.</a:t>
            </a:r>
            <a:endParaRPr lang="en-US" i="1" dirty="0">
              <a:effectLst/>
            </a:endParaRPr>
          </a:p>
          <a:p>
            <a:pPr algn="just"/>
            <a:endParaRPr lang="en-US" i="1" dirty="0"/>
          </a:p>
          <a:p>
            <a:pPr algn="just"/>
            <a:r>
              <a:rPr lang="en-US" dirty="0"/>
              <a:t>Section R714-500-7 - Breath Alcohol Concentration Test Analytical Results</a:t>
            </a:r>
          </a:p>
          <a:p>
            <a:pPr algn="just"/>
            <a:endParaRPr lang="en-US" i="1" dirty="0">
              <a:effectLst/>
            </a:endParaRPr>
          </a:p>
        </p:txBody>
      </p:sp>
      <p:sp>
        <p:nvSpPr>
          <p:cNvPr id="2" name="Title 1">
            <a:extLst>
              <a:ext uri="{FF2B5EF4-FFF2-40B4-BE49-F238E27FC236}">
                <a16:creationId xmlns:a16="http://schemas.microsoft.com/office/drawing/2014/main" id="{875E1086-EB39-55E4-CE47-26BFB91B3382}"/>
              </a:ext>
            </a:extLst>
          </p:cNvPr>
          <p:cNvSpPr>
            <a:spLocks noGrp="1"/>
          </p:cNvSpPr>
          <p:nvPr>
            <p:ph type="title"/>
          </p:nvPr>
        </p:nvSpPr>
        <p:spPr>
          <a:xfrm>
            <a:off x="650240" y="584200"/>
            <a:ext cx="11704320" cy="1625600"/>
          </a:xfrm>
        </p:spPr>
        <p:txBody>
          <a:bodyPr>
            <a:normAutofit/>
          </a:bodyPr>
          <a:lstStyle/>
          <a:p>
            <a:pPr algn="just"/>
            <a:r>
              <a:rPr lang="en-US" sz="4400" dirty="0"/>
              <a:t>Section R714-500-7 - Breath Alcohol Concentration Test Analytical Results</a:t>
            </a:r>
          </a:p>
        </p:txBody>
      </p:sp>
    </p:spTree>
    <p:extLst>
      <p:ext uri="{BB962C8B-B14F-4D97-AF65-F5344CB8AC3E}">
        <p14:creationId xmlns:p14="http://schemas.microsoft.com/office/powerpoint/2010/main" val="3626192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62882E-E968-4B54-3BD1-0AEEE9766315}"/>
              </a:ext>
            </a:extLst>
          </p:cNvPr>
          <p:cNvSpPr txBox="1"/>
          <p:nvPr/>
        </p:nvSpPr>
        <p:spPr>
          <a:xfrm>
            <a:off x="650240" y="4130129"/>
            <a:ext cx="11639550" cy="3785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gn="just">
              <a:buFont typeface="Arial" panose="020B0604020202020204" pitchFamily="34" charset="0"/>
              <a:buChar char="•"/>
            </a:pPr>
            <a:r>
              <a:rPr lang="en-US" sz="4000" dirty="0">
                <a:effectLst/>
              </a:rPr>
              <a:t>Make sure that the observation period involves trying to make sure that the person does not burp or belch.</a:t>
            </a:r>
          </a:p>
          <a:p>
            <a:pPr algn="just"/>
            <a:endParaRPr lang="en-US" sz="4000" dirty="0">
              <a:effectLst/>
            </a:endParaRPr>
          </a:p>
          <a:p>
            <a:pPr marL="342900" indent="-342900" algn="just">
              <a:buFont typeface="Arial" panose="020B0604020202020204" pitchFamily="34" charset="0"/>
              <a:buChar char="•"/>
            </a:pPr>
            <a:endParaRPr lang="en-US" sz="4000" dirty="0"/>
          </a:p>
          <a:p>
            <a:pPr marL="342900" indent="-342900" algn="just">
              <a:buFont typeface="Arial" panose="020B0604020202020204" pitchFamily="34" charset="0"/>
              <a:buChar char="•"/>
            </a:pPr>
            <a:r>
              <a:rPr lang="en-US" sz="4000" b="1" dirty="0">
                <a:effectLst/>
              </a:rPr>
              <a:t>Use the .02 agreement of samples. </a:t>
            </a:r>
          </a:p>
        </p:txBody>
      </p:sp>
      <p:sp>
        <p:nvSpPr>
          <p:cNvPr id="2" name="Title 1">
            <a:extLst>
              <a:ext uri="{FF2B5EF4-FFF2-40B4-BE49-F238E27FC236}">
                <a16:creationId xmlns:a16="http://schemas.microsoft.com/office/drawing/2014/main" id="{875E1086-EB39-55E4-CE47-26BFB91B3382}"/>
              </a:ext>
            </a:extLst>
          </p:cNvPr>
          <p:cNvSpPr>
            <a:spLocks noGrp="1"/>
          </p:cNvSpPr>
          <p:nvPr>
            <p:ph type="title"/>
          </p:nvPr>
        </p:nvSpPr>
        <p:spPr>
          <a:xfrm>
            <a:off x="650240" y="584200"/>
            <a:ext cx="11704320" cy="1625600"/>
          </a:xfrm>
        </p:spPr>
        <p:txBody>
          <a:bodyPr>
            <a:normAutofit/>
          </a:bodyPr>
          <a:lstStyle/>
          <a:p>
            <a:pPr algn="just"/>
            <a:r>
              <a:rPr lang="en-US" sz="4400" dirty="0">
                <a:solidFill>
                  <a:srgbClr val="FF0000"/>
                </a:solidFill>
              </a:rPr>
              <a:t>Reasonable Doubt requires following the rules and using reasonably available safeguards.</a:t>
            </a:r>
          </a:p>
        </p:txBody>
      </p:sp>
    </p:spTree>
    <p:extLst>
      <p:ext uri="{BB962C8B-B14F-4D97-AF65-F5344CB8AC3E}">
        <p14:creationId xmlns:p14="http://schemas.microsoft.com/office/powerpoint/2010/main" val="2764204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p:txBody>
          <a:bodyPr>
            <a:noAutofit/>
          </a:bodyPr>
          <a:lstStyle/>
          <a:p>
            <a:pPr algn="l" eaLnBrk="1" hangingPunct="1">
              <a:defRPr/>
            </a:pPr>
            <a:r>
              <a:rPr lang="en-US" sz="4800" dirty="0">
                <a:solidFill>
                  <a:srgbClr val="FF0000"/>
                </a:solidFill>
                <a:latin typeface="Times New Roman" panose="02020603050405020304" pitchFamily="18" charset="0"/>
                <a:cs typeface="Times New Roman" panose="02020603050405020304" pitchFamily="18" charset="0"/>
              </a:rPr>
              <a:t>3 things are necessary to protect against mouth alcohol </a:t>
            </a:r>
          </a:p>
        </p:txBody>
      </p:sp>
      <p:sp>
        <p:nvSpPr>
          <p:cNvPr id="22530" name="Rectangle 2"/>
          <p:cNvSpPr>
            <a:spLocks noGrp="1" noChangeArrowheads="1"/>
          </p:cNvSpPr>
          <p:nvPr>
            <p:ph type="body" idx="1"/>
          </p:nvPr>
        </p:nvSpPr>
        <p:spPr>
          <a:xfrm>
            <a:off x="756920" y="2590801"/>
            <a:ext cx="11704320" cy="6121966"/>
          </a:xfrm>
        </p:spPr>
        <p:txBody>
          <a:bodyPr/>
          <a:lstStyle/>
          <a:p>
            <a:pPr marL="0" indent="0">
              <a:buNone/>
              <a:defRPr/>
            </a:pPr>
            <a:r>
              <a:rPr lang="en-US" dirty="0">
                <a:solidFill>
                  <a:srgbClr val="FF0000"/>
                </a:solidFill>
              </a:rPr>
              <a:t>1. 15-minute </a:t>
            </a:r>
            <a:r>
              <a:rPr lang="ja-JP" altLang="en-US" dirty="0">
                <a:solidFill>
                  <a:srgbClr val="FF0000"/>
                </a:solidFill>
                <a:latin typeface="Arial"/>
              </a:rPr>
              <a:t>“</a:t>
            </a:r>
            <a:r>
              <a:rPr lang="en-US" dirty="0">
                <a:solidFill>
                  <a:srgbClr val="FF0000"/>
                </a:solidFill>
              </a:rPr>
              <a:t>wait</a:t>
            </a:r>
            <a:r>
              <a:rPr lang="ja-JP" altLang="en-US" dirty="0">
                <a:solidFill>
                  <a:srgbClr val="FF0000"/>
                </a:solidFill>
                <a:latin typeface="Arial"/>
              </a:rPr>
              <a:t>”</a:t>
            </a:r>
            <a:r>
              <a:rPr lang="en-US" dirty="0">
                <a:solidFill>
                  <a:srgbClr val="FF0000"/>
                </a:solidFill>
              </a:rPr>
              <a:t> (OBSERVATION) period</a:t>
            </a:r>
          </a:p>
          <a:p>
            <a:pPr marL="731509" indent="-731509">
              <a:buAutoNum type="arabicPeriod"/>
              <a:defRPr/>
            </a:pPr>
            <a:endParaRPr lang="en-US" dirty="0"/>
          </a:p>
          <a:p>
            <a:pPr marL="0" indent="0">
              <a:buNone/>
              <a:defRPr/>
            </a:pPr>
            <a:r>
              <a:rPr lang="en-US" dirty="0">
                <a:solidFill>
                  <a:srgbClr val="FF0000"/>
                </a:solidFill>
              </a:rPr>
              <a:t>2. .02 agreement of the samples</a:t>
            </a:r>
          </a:p>
          <a:p>
            <a:pPr marL="0" indent="0">
              <a:buNone/>
              <a:defRPr/>
            </a:pPr>
            <a:endParaRPr lang="en-US" dirty="0"/>
          </a:p>
          <a:p>
            <a:pPr marL="0" indent="0">
              <a:buNone/>
              <a:defRPr/>
            </a:pPr>
            <a:r>
              <a:rPr lang="en-US" b="1" dirty="0">
                <a:solidFill>
                  <a:schemeClr val="tx1">
                    <a:lumMod val="50000"/>
                  </a:schemeClr>
                </a:solidFill>
              </a:rPr>
              <a:t>3. the slope detector in the machine (.049 on cake &amp; .11 when no alcohol should have been detected)</a:t>
            </a:r>
          </a:p>
        </p:txBody>
      </p:sp>
    </p:spTree>
    <p:extLst>
      <p:ext uri="{BB962C8B-B14F-4D97-AF65-F5344CB8AC3E}">
        <p14:creationId xmlns:p14="http://schemas.microsoft.com/office/powerpoint/2010/main" val="2489245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A40B3F-F3C3-9144-406E-24C579165658}"/>
              </a:ext>
            </a:extLst>
          </p:cNvPr>
          <p:cNvPicPr>
            <a:picLocks noChangeAspect="1"/>
          </p:cNvPicPr>
          <p:nvPr/>
        </p:nvPicPr>
        <p:blipFill>
          <a:blip r:embed="rId2"/>
          <a:stretch>
            <a:fillRect/>
          </a:stretch>
        </p:blipFill>
        <p:spPr>
          <a:xfrm>
            <a:off x="3274076" y="1115793"/>
            <a:ext cx="6456648" cy="7871392"/>
          </a:xfrm>
          <a:prstGeom prst="rect">
            <a:avLst/>
          </a:prstGeom>
        </p:spPr>
      </p:pic>
    </p:spTree>
    <p:extLst>
      <p:ext uri="{BB962C8B-B14F-4D97-AF65-F5344CB8AC3E}">
        <p14:creationId xmlns:p14="http://schemas.microsoft.com/office/powerpoint/2010/main" val="490629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8B1493-AB4F-9E0F-D1D0-2E417CFEBF49}"/>
              </a:ext>
            </a:extLst>
          </p:cNvPr>
          <p:cNvPicPr>
            <a:picLocks noChangeAspect="1"/>
          </p:cNvPicPr>
          <p:nvPr/>
        </p:nvPicPr>
        <p:blipFill>
          <a:blip r:embed="rId2"/>
          <a:stretch>
            <a:fillRect/>
          </a:stretch>
        </p:blipFill>
        <p:spPr>
          <a:xfrm>
            <a:off x="1054288" y="2952750"/>
            <a:ext cx="10896224" cy="4976925"/>
          </a:xfrm>
          <a:prstGeom prst="rect">
            <a:avLst/>
          </a:prstGeom>
        </p:spPr>
      </p:pic>
    </p:spTree>
    <p:extLst>
      <p:ext uri="{BB962C8B-B14F-4D97-AF65-F5344CB8AC3E}">
        <p14:creationId xmlns:p14="http://schemas.microsoft.com/office/powerpoint/2010/main" val="970540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title"/>
          </p:nvPr>
        </p:nvSpPr>
        <p:spPr>
          <a:xfrm>
            <a:off x="508000" y="855518"/>
            <a:ext cx="11988800" cy="1219200"/>
          </a:xfrm>
          <a:prstGeom prst="rect">
            <a:avLst/>
          </a:prstGeom>
        </p:spPr>
        <p:txBody>
          <a:bodyPr>
            <a:noAutofit/>
          </a:bodyPr>
          <a:lstStyle>
            <a:lvl1pPr algn="l" defTabSz="397256">
              <a:spcBef>
                <a:spcPts val="1000"/>
              </a:spcBef>
              <a:defRPr sz="4760"/>
            </a:lvl1pPr>
          </a:lstStyle>
          <a:p>
            <a:pPr algn="ctr"/>
            <a:r>
              <a:rPr lang="en-US" sz="4000" dirty="0">
                <a:latin typeface="Georgia" panose="02040502050405020303" pitchFamily="18" charset="0"/>
              </a:rPr>
              <a:t>The best breath test expert in the world says replicate test is needed: </a:t>
            </a:r>
          </a:p>
        </p:txBody>
      </p:sp>
      <p:pic>
        <p:nvPicPr>
          <p:cNvPr id="6" name="Picture 5">
            <a:extLst>
              <a:ext uri="{FF2B5EF4-FFF2-40B4-BE49-F238E27FC236}">
                <a16:creationId xmlns:a16="http://schemas.microsoft.com/office/drawing/2014/main" id="{6953C7CB-2CD5-1FBF-8893-1407A47F349F}"/>
              </a:ext>
            </a:extLst>
          </p:cNvPr>
          <p:cNvPicPr>
            <a:picLocks noChangeAspect="1"/>
          </p:cNvPicPr>
          <p:nvPr/>
        </p:nvPicPr>
        <p:blipFill>
          <a:blip r:embed="rId3"/>
          <a:stretch>
            <a:fillRect/>
          </a:stretch>
        </p:blipFill>
        <p:spPr>
          <a:xfrm>
            <a:off x="653233" y="3279132"/>
            <a:ext cx="11698333" cy="4658375"/>
          </a:xfrm>
          <a:prstGeom prst="rect">
            <a:avLst/>
          </a:prstGeom>
        </p:spPr>
      </p:pic>
    </p:spTree>
    <p:extLst>
      <p:ext uri="{BB962C8B-B14F-4D97-AF65-F5344CB8AC3E}">
        <p14:creationId xmlns:p14="http://schemas.microsoft.com/office/powerpoint/2010/main" val="180232833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title"/>
          </p:nvPr>
        </p:nvSpPr>
        <p:spPr>
          <a:xfrm>
            <a:off x="508000" y="855518"/>
            <a:ext cx="11988800" cy="1219200"/>
          </a:xfrm>
          <a:prstGeom prst="rect">
            <a:avLst/>
          </a:prstGeom>
        </p:spPr>
        <p:txBody>
          <a:bodyPr>
            <a:noAutofit/>
          </a:bodyPr>
          <a:lstStyle>
            <a:lvl1pPr algn="l" defTabSz="397256">
              <a:spcBef>
                <a:spcPts val="1000"/>
              </a:spcBef>
              <a:defRPr sz="4760"/>
            </a:lvl1pPr>
          </a:lstStyle>
          <a:p>
            <a:pPr algn="ctr"/>
            <a:r>
              <a:rPr lang="en-US" sz="4000" dirty="0">
                <a:latin typeface="Georgia" panose="02040502050405020303" pitchFamily="18" charset="0"/>
              </a:rPr>
              <a:t>Is there a State expert in Utah that would dare disagree with Dr. </a:t>
            </a:r>
            <a:r>
              <a:rPr lang="en-US" sz="4000" dirty="0" err="1">
                <a:latin typeface="Georgia" panose="02040502050405020303" pitchFamily="18" charset="0"/>
              </a:rPr>
              <a:t>Dubowski</a:t>
            </a:r>
            <a:r>
              <a:rPr lang="en-US" sz="4000" dirty="0">
                <a:latin typeface="Georgia" panose="02040502050405020303" pitchFamily="18" charset="0"/>
              </a:rPr>
              <a:t>? </a:t>
            </a:r>
          </a:p>
        </p:txBody>
      </p:sp>
      <p:pic>
        <p:nvPicPr>
          <p:cNvPr id="3" name="Picture 2">
            <a:extLst>
              <a:ext uri="{FF2B5EF4-FFF2-40B4-BE49-F238E27FC236}">
                <a16:creationId xmlns:a16="http://schemas.microsoft.com/office/drawing/2014/main" id="{75FC31CB-363B-E789-3F80-A183223E1073}"/>
              </a:ext>
            </a:extLst>
          </p:cNvPr>
          <p:cNvPicPr>
            <a:picLocks noChangeAspect="1"/>
          </p:cNvPicPr>
          <p:nvPr/>
        </p:nvPicPr>
        <p:blipFill>
          <a:blip r:embed="rId3"/>
          <a:stretch>
            <a:fillRect/>
          </a:stretch>
        </p:blipFill>
        <p:spPr>
          <a:xfrm>
            <a:off x="1976120" y="2494292"/>
            <a:ext cx="9052559" cy="6403790"/>
          </a:xfrm>
          <a:prstGeom prst="rect">
            <a:avLst/>
          </a:prstGeom>
        </p:spPr>
      </p:pic>
    </p:spTree>
    <p:extLst>
      <p:ext uri="{BB962C8B-B14F-4D97-AF65-F5344CB8AC3E}">
        <p14:creationId xmlns:p14="http://schemas.microsoft.com/office/powerpoint/2010/main" val="83251568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b="1" cap="small" dirty="0"/>
              <a:t>State of Utah</a:t>
            </a:r>
          </a:p>
          <a:p>
            <a:pPr marL="0" indent="0" algn="ctr">
              <a:buNone/>
            </a:pPr>
            <a:r>
              <a:rPr lang="en-US" b="1" cap="small" dirty="0"/>
              <a:t>v. </a:t>
            </a:r>
          </a:p>
          <a:p>
            <a:pPr marL="0" indent="0" algn="ctr">
              <a:buNone/>
            </a:pPr>
            <a:r>
              <a:rPr lang="en-US" b="1" cap="small" dirty="0"/>
              <a:t>Sober Susan Smith</a:t>
            </a:r>
          </a:p>
        </p:txBody>
      </p:sp>
    </p:spTree>
    <p:extLst>
      <p:ext uri="{BB962C8B-B14F-4D97-AF65-F5344CB8AC3E}">
        <p14:creationId xmlns:p14="http://schemas.microsoft.com/office/powerpoint/2010/main" val="398058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title"/>
          </p:nvPr>
        </p:nvSpPr>
        <p:spPr>
          <a:xfrm>
            <a:off x="508000" y="855518"/>
            <a:ext cx="11988800" cy="1219200"/>
          </a:xfrm>
          <a:prstGeom prst="rect">
            <a:avLst/>
          </a:prstGeom>
        </p:spPr>
        <p:txBody>
          <a:bodyPr>
            <a:noAutofit/>
          </a:bodyPr>
          <a:lstStyle>
            <a:lvl1pPr algn="l" defTabSz="397256">
              <a:spcBef>
                <a:spcPts val="1000"/>
              </a:spcBef>
              <a:defRPr sz="4760"/>
            </a:lvl1pPr>
          </a:lstStyle>
          <a:p>
            <a:pPr algn="ctr"/>
            <a:r>
              <a:rPr lang="en-US" sz="4000" dirty="0">
                <a:latin typeface="Georgia" panose="02040502050405020303" pitchFamily="18" charset="0"/>
              </a:rPr>
              <a:t>The National Safety Council says that we need replicate tests… and they have since 1986.</a:t>
            </a:r>
          </a:p>
        </p:txBody>
      </p:sp>
      <p:pic>
        <p:nvPicPr>
          <p:cNvPr id="4" name="Picture 3">
            <a:extLst>
              <a:ext uri="{FF2B5EF4-FFF2-40B4-BE49-F238E27FC236}">
                <a16:creationId xmlns:a16="http://schemas.microsoft.com/office/drawing/2014/main" id="{2E677647-5DB8-F8CC-A876-5F41DF52F800}"/>
              </a:ext>
            </a:extLst>
          </p:cNvPr>
          <p:cNvPicPr>
            <a:picLocks noChangeAspect="1"/>
          </p:cNvPicPr>
          <p:nvPr/>
        </p:nvPicPr>
        <p:blipFill>
          <a:blip r:embed="rId3"/>
          <a:stretch>
            <a:fillRect/>
          </a:stretch>
        </p:blipFill>
        <p:spPr>
          <a:xfrm>
            <a:off x="2777605" y="2542721"/>
            <a:ext cx="7449590" cy="6496957"/>
          </a:xfrm>
          <a:prstGeom prst="rect">
            <a:avLst/>
          </a:prstGeom>
        </p:spPr>
      </p:pic>
    </p:spTree>
    <p:extLst>
      <p:ext uri="{BB962C8B-B14F-4D97-AF65-F5344CB8AC3E}">
        <p14:creationId xmlns:p14="http://schemas.microsoft.com/office/powerpoint/2010/main" val="3992608887"/>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title"/>
          </p:nvPr>
        </p:nvSpPr>
        <p:spPr>
          <a:xfrm>
            <a:off x="508000" y="855518"/>
            <a:ext cx="11988800" cy="1219200"/>
          </a:xfrm>
          <a:prstGeom prst="rect">
            <a:avLst/>
          </a:prstGeom>
        </p:spPr>
        <p:txBody>
          <a:bodyPr>
            <a:noAutofit/>
          </a:bodyPr>
          <a:lstStyle>
            <a:lvl1pPr algn="l" defTabSz="397256">
              <a:spcBef>
                <a:spcPts val="1000"/>
              </a:spcBef>
              <a:defRPr sz="4760"/>
            </a:lvl1pPr>
          </a:lstStyle>
          <a:p>
            <a:pPr algn="ctr"/>
            <a:r>
              <a:rPr lang="en-US" sz="5400" dirty="0">
                <a:latin typeface="Georgia" panose="02040502050405020303" pitchFamily="18" charset="0"/>
              </a:rPr>
              <a:t>Even the National Safety Council says we need 2 samples: </a:t>
            </a:r>
          </a:p>
        </p:txBody>
      </p:sp>
      <p:pic>
        <p:nvPicPr>
          <p:cNvPr id="3" name="Picture 2">
            <a:extLst>
              <a:ext uri="{FF2B5EF4-FFF2-40B4-BE49-F238E27FC236}">
                <a16:creationId xmlns:a16="http://schemas.microsoft.com/office/drawing/2014/main" id="{865920B6-293B-F40B-3836-4A0EF99C314D}"/>
              </a:ext>
            </a:extLst>
          </p:cNvPr>
          <p:cNvPicPr>
            <a:picLocks noChangeAspect="1"/>
          </p:cNvPicPr>
          <p:nvPr/>
        </p:nvPicPr>
        <p:blipFill>
          <a:blip r:embed="rId3"/>
          <a:stretch>
            <a:fillRect/>
          </a:stretch>
        </p:blipFill>
        <p:spPr>
          <a:xfrm>
            <a:off x="2206025" y="3042981"/>
            <a:ext cx="8592749" cy="3667637"/>
          </a:xfrm>
          <a:prstGeom prst="rect">
            <a:avLst/>
          </a:prstGeom>
        </p:spPr>
      </p:pic>
    </p:spTree>
    <p:extLst>
      <p:ext uri="{BB962C8B-B14F-4D97-AF65-F5344CB8AC3E}">
        <p14:creationId xmlns:p14="http://schemas.microsoft.com/office/powerpoint/2010/main" val="2321439338"/>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title"/>
          </p:nvPr>
        </p:nvSpPr>
        <p:spPr>
          <a:xfrm>
            <a:off x="508000" y="855518"/>
            <a:ext cx="11988800" cy="1219200"/>
          </a:xfrm>
          <a:prstGeom prst="rect">
            <a:avLst/>
          </a:prstGeom>
        </p:spPr>
        <p:txBody>
          <a:bodyPr>
            <a:noAutofit/>
          </a:bodyPr>
          <a:lstStyle>
            <a:lvl1pPr algn="l" defTabSz="397256">
              <a:spcBef>
                <a:spcPts val="1000"/>
              </a:spcBef>
              <a:defRPr sz="4760"/>
            </a:lvl1pPr>
          </a:lstStyle>
          <a:p>
            <a:pPr algn="ctr"/>
            <a:r>
              <a:rPr lang="en-US" sz="4000" dirty="0">
                <a:latin typeface="Georgia" panose="02040502050405020303" pitchFamily="18" charset="0"/>
              </a:rPr>
              <a:t>And the National Safety Council CONTINUES to state how important 2 tests are: </a:t>
            </a:r>
          </a:p>
        </p:txBody>
      </p:sp>
      <p:pic>
        <p:nvPicPr>
          <p:cNvPr id="8" name="Picture 7">
            <a:extLst>
              <a:ext uri="{FF2B5EF4-FFF2-40B4-BE49-F238E27FC236}">
                <a16:creationId xmlns:a16="http://schemas.microsoft.com/office/drawing/2014/main" id="{A857BC4D-2701-E46E-A341-5B546B8DBCDE}"/>
              </a:ext>
            </a:extLst>
          </p:cNvPr>
          <p:cNvPicPr>
            <a:picLocks noChangeAspect="1"/>
          </p:cNvPicPr>
          <p:nvPr/>
        </p:nvPicPr>
        <p:blipFill>
          <a:blip r:embed="rId3"/>
          <a:stretch>
            <a:fillRect/>
          </a:stretch>
        </p:blipFill>
        <p:spPr>
          <a:xfrm>
            <a:off x="1501076" y="7678977"/>
            <a:ext cx="10002646" cy="1371791"/>
          </a:xfrm>
          <a:prstGeom prst="rect">
            <a:avLst/>
          </a:prstGeom>
        </p:spPr>
      </p:pic>
      <p:pic>
        <p:nvPicPr>
          <p:cNvPr id="10" name="Picture 9">
            <a:extLst>
              <a:ext uri="{FF2B5EF4-FFF2-40B4-BE49-F238E27FC236}">
                <a16:creationId xmlns:a16="http://schemas.microsoft.com/office/drawing/2014/main" id="{222F72CB-D06C-586E-8841-5F6766F23628}"/>
              </a:ext>
            </a:extLst>
          </p:cNvPr>
          <p:cNvPicPr>
            <a:picLocks noChangeAspect="1"/>
          </p:cNvPicPr>
          <p:nvPr/>
        </p:nvPicPr>
        <p:blipFill>
          <a:blip r:embed="rId4"/>
          <a:stretch>
            <a:fillRect/>
          </a:stretch>
        </p:blipFill>
        <p:spPr>
          <a:xfrm>
            <a:off x="1281970" y="2426981"/>
            <a:ext cx="10440857" cy="4391638"/>
          </a:xfrm>
          <a:prstGeom prst="rect">
            <a:avLst/>
          </a:prstGeom>
        </p:spPr>
      </p:pic>
    </p:spTree>
    <p:extLst>
      <p:ext uri="{BB962C8B-B14F-4D97-AF65-F5344CB8AC3E}">
        <p14:creationId xmlns:p14="http://schemas.microsoft.com/office/powerpoint/2010/main" val="423011543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337008-2A04-7270-E7CB-3915A523A2A5}"/>
              </a:ext>
            </a:extLst>
          </p:cNvPr>
          <p:cNvPicPr>
            <a:picLocks noChangeAspect="1"/>
          </p:cNvPicPr>
          <p:nvPr/>
        </p:nvPicPr>
        <p:blipFill>
          <a:blip r:embed="rId3"/>
          <a:stretch>
            <a:fillRect/>
          </a:stretch>
        </p:blipFill>
        <p:spPr>
          <a:xfrm>
            <a:off x="246697" y="3327400"/>
            <a:ext cx="12511406" cy="3378200"/>
          </a:xfrm>
          <a:prstGeom prst="rect">
            <a:avLst/>
          </a:prstGeom>
        </p:spPr>
      </p:pic>
      <p:sp>
        <p:nvSpPr>
          <p:cNvPr id="5" name="Shape 176">
            <a:extLst>
              <a:ext uri="{FF2B5EF4-FFF2-40B4-BE49-F238E27FC236}">
                <a16:creationId xmlns:a16="http://schemas.microsoft.com/office/drawing/2014/main" id="{3E633C14-D457-870C-8706-03B859502D3A}"/>
              </a:ext>
            </a:extLst>
          </p:cNvPr>
          <p:cNvSpPr>
            <a:spLocks noGrp="1"/>
          </p:cNvSpPr>
          <p:nvPr>
            <p:ph type="title"/>
          </p:nvPr>
        </p:nvSpPr>
        <p:spPr>
          <a:xfrm>
            <a:off x="508000" y="855518"/>
            <a:ext cx="11988800" cy="1219200"/>
          </a:xfrm>
          <a:prstGeom prst="rect">
            <a:avLst/>
          </a:prstGeom>
        </p:spPr>
        <p:txBody>
          <a:bodyPr>
            <a:noAutofit/>
          </a:bodyPr>
          <a:lstStyle>
            <a:lvl1pPr algn="l" defTabSz="397256">
              <a:spcBef>
                <a:spcPts val="1000"/>
              </a:spcBef>
              <a:defRPr sz="4760"/>
            </a:lvl1pPr>
          </a:lstStyle>
          <a:p>
            <a:pPr algn="ctr"/>
            <a:r>
              <a:rPr lang="en-US" sz="3000" dirty="0">
                <a:latin typeface="Georgia" panose="02040502050405020303" pitchFamily="18" charset="0"/>
              </a:rPr>
              <a:t>Why doesn’t the State of Utah want to follow basic requirements to eliminate mouth alcohol in Ms. Smith’s case? </a:t>
            </a:r>
          </a:p>
        </p:txBody>
      </p:sp>
    </p:spTree>
    <p:extLst>
      <p:ext uri="{BB962C8B-B14F-4D97-AF65-F5344CB8AC3E}">
        <p14:creationId xmlns:p14="http://schemas.microsoft.com/office/powerpoint/2010/main" val="1029598511"/>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46AE7B8-E08E-8B23-3A67-B22479F926FA}"/>
              </a:ext>
            </a:extLst>
          </p:cNvPr>
          <p:cNvPicPr>
            <a:picLocks noChangeAspect="1"/>
          </p:cNvPicPr>
          <p:nvPr/>
        </p:nvPicPr>
        <p:blipFill>
          <a:blip r:embed="rId2"/>
          <a:stretch>
            <a:fillRect/>
          </a:stretch>
        </p:blipFill>
        <p:spPr>
          <a:xfrm>
            <a:off x="2692182" y="251460"/>
            <a:ext cx="7320498" cy="8886575"/>
          </a:xfrm>
          <a:prstGeom prst="rect">
            <a:avLst/>
          </a:prstGeom>
        </p:spPr>
      </p:pic>
    </p:spTree>
    <p:extLst>
      <p:ext uri="{BB962C8B-B14F-4D97-AF65-F5344CB8AC3E}">
        <p14:creationId xmlns:p14="http://schemas.microsoft.com/office/powerpoint/2010/main" val="1955972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73878D-EEF7-22F5-2629-860ABFB19CF2}"/>
              </a:ext>
            </a:extLst>
          </p:cNvPr>
          <p:cNvPicPr>
            <a:picLocks noChangeAspect="1"/>
          </p:cNvPicPr>
          <p:nvPr/>
        </p:nvPicPr>
        <p:blipFill>
          <a:blip r:embed="rId2"/>
          <a:stretch>
            <a:fillRect/>
          </a:stretch>
        </p:blipFill>
        <p:spPr>
          <a:xfrm>
            <a:off x="867364" y="787738"/>
            <a:ext cx="11852349" cy="7455510"/>
          </a:xfrm>
          <a:prstGeom prst="rect">
            <a:avLst/>
          </a:prstGeom>
        </p:spPr>
      </p:pic>
    </p:spTree>
    <p:extLst>
      <p:ext uri="{BB962C8B-B14F-4D97-AF65-F5344CB8AC3E}">
        <p14:creationId xmlns:p14="http://schemas.microsoft.com/office/powerpoint/2010/main" val="350257807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600" dirty="0">
                <a:solidFill>
                  <a:srgbClr val="FF0000"/>
                </a:solidFill>
              </a:rPr>
              <a:t>Reasons for Doubt From the Evidence</a:t>
            </a:r>
            <a:br>
              <a:rPr lang="en-US" sz="4600" dirty="0">
                <a:solidFill>
                  <a:srgbClr val="FF0000"/>
                </a:solidFill>
              </a:rPr>
            </a:br>
            <a:r>
              <a:rPr lang="en-US" sz="4600" dirty="0">
                <a:solidFill>
                  <a:srgbClr val="FF0000"/>
                </a:solidFill>
              </a:rPr>
              <a:t>Unlawful Alcohol Concentration – Count 1</a:t>
            </a:r>
          </a:p>
        </p:txBody>
      </p:sp>
      <p:sp>
        <p:nvSpPr>
          <p:cNvPr id="3" name="Content Placeholder 2"/>
          <p:cNvSpPr>
            <a:spLocks noGrp="1"/>
          </p:cNvSpPr>
          <p:nvPr>
            <p:ph idx="1"/>
          </p:nvPr>
        </p:nvSpPr>
        <p:spPr/>
        <p:txBody>
          <a:bodyPr>
            <a:normAutofit lnSpcReduction="10000"/>
          </a:bodyPr>
          <a:lstStyle/>
          <a:p>
            <a:pPr marL="650230" lvl="1" indent="0">
              <a:buNone/>
            </a:pPr>
            <a:r>
              <a:rPr lang="en-US" b="1" u="sng" dirty="0"/>
              <a:t>From their witness – Mr. </a:t>
            </a:r>
            <a:r>
              <a:rPr lang="en-US" b="1" u="sng" dirty="0" err="1"/>
              <a:t>Tilson</a:t>
            </a:r>
            <a:r>
              <a:rPr lang="en-US" b="1" u="sng" dirty="0"/>
              <a:t>: </a:t>
            </a:r>
          </a:p>
          <a:p>
            <a:pPr lvl="1"/>
            <a:r>
              <a:rPr lang="en-US" dirty="0"/>
              <a:t>.118 based upon mouth alcohol </a:t>
            </a:r>
          </a:p>
          <a:p>
            <a:pPr lvl="1"/>
            <a:r>
              <a:rPr lang="en-US" dirty="0"/>
              <a:t>.02 from breath spray</a:t>
            </a:r>
          </a:p>
          <a:p>
            <a:pPr lvl="1"/>
            <a:r>
              <a:rPr lang="en-US" dirty="0"/>
              <a:t>.032 cake</a:t>
            </a:r>
          </a:p>
          <a:p>
            <a:pPr lvl="1"/>
            <a:r>
              <a:rPr lang="en-US" dirty="0"/>
              <a:t>.049 gum</a:t>
            </a:r>
          </a:p>
          <a:p>
            <a:pPr lvl="1"/>
            <a:endParaRPr lang="en-US" dirty="0"/>
          </a:p>
          <a:p>
            <a:pPr lvl="1"/>
            <a:r>
              <a:rPr lang="en-US" dirty="0"/>
              <a:t>The mouth alcohol problem is a real problem in this case. </a:t>
            </a:r>
          </a:p>
          <a:p>
            <a:pPr marL="650230" lvl="1" indent="0">
              <a:buNone/>
            </a:pPr>
            <a:endParaRPr lang="en-US" dirty="0"/>
          </a:p>
        </p:txBody>
      </p:sp>
    </p:spTree>
    <p:extLst>
      <p:ext uri="{BB962C8B-B14F-4D97-AF65-F5344CB8AC3E}">
        <p14:creationId xmlns:p14="http://schemas.microsoft.com/office/powerpoint/2010/main" val="3387102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600" dirty="0">
                <a:solidFill>
                  <a:srgbClr val="FF0000"/>
                </a:solidFill>
              </a:rPr>
              <a:t>Reasons for Doubt From the Evidence</a:t>
            </a:r>
            <a:br>
              <a:rPr lang="en-US" sz="4600" dirty="0">
                <a:solidFill>
                  <a:srgbClr val="FF0000"/>
                </a:solidFill>
              </a:rPr>
            </a:br>
            <a:r>
              <a:rPr lang="en-US" sz="4600" dirty="0">
                <a:solidFill>
                  <a:srgbClr val="FF0000"/>
                </a:solidFill>
              </a:rPr>
              <a:t>Unlawful Alcohol Concentration – Count 2</a:t>
            </a:r>
          </a:p>
        </p:txBody>
      </p:sp>
      <p:sp>
        <p:nvSpPr>
          <p:cNvPr id="3" name="Content Placeholder 2"/>
          <p:cNvSpPr>
            <a:spLocks noGrp="1"/>
          </p:cNvSpPr>
          <p:nvPr>
            <p:ph idx="1"/>
          </p:nvPr>
        </p:nvSpPr>
        <p:spPr>
          <a:xfrm>
            <a:off x="508000" y="2705100"/>
            <a:ext cx="11988800" cy="6096000"/>
          </a:xfrm>
        </p:spPr>
        <p:txBody>
          <a:bodyPr>
            <a:normAutofit fontScale="77500" lnSpcReduction="20000"/>
          </a:bodyPr>
          <a:lstStyle/>
          <a:p>
            <a:pPr marL="0" indent="0">
              <a:buNone/>
            </a:pPr>
            <a:r>
              <a:rPr lang="en-US" u="sng" dirty="0"/>
              <a:t>Officer </a:t>
            </a:r>
            <a:r>
              <a:rPr lang="en-US" u="sng" dirty="0" err="1"/>
              <a:t>Janke</a:t>
            </a:r>
            <a:endParaRPr lang="en-US" u="sng" dirty="0"/>
          </a:p>
          <a:p>
            <a:pPr marL="0" indent="0">
              <a:buNone/>
            </a:pPr>
            <a:endParaRPr lang="en-US" u="sng" dirty="0"/>
          </a:p>
          <a:p>
            <a:r>
              <a:rPr lang="en-US" dirty="0"/>
              <a:t>Part of the 15-minute observation period was when Susan was in the rear of the patrol car on the way to the police station. </a:t>
            </a:r>
          </a:p>
          <a:p>
            <a:r>
              <a:rPr lang="en-US" dirty="0"/>
              <a:t>Divided by a plexiglass cage. </a:t>
            </a:r>
          </a:p>
          <a:p>
            <a:pPr marL="650230" lvl="1" indent="0">
              <a:buNone/>
            </a:pPr>
            <a:endParaRPr lang="en-US" dirty="0"/>
          </a:p>
          <a:p>
            <a:pPr marL="0" indent="0">
              <a:buNone/>
            </a:pPr>
            <a:r>
              <a:rPr lang="en-US" u="sng" dirty="0"/>
              <a:t>Mr. </a:t>
            </a:r>
            <a:r>
              <a:rPr lang="en-US" u="sng" dirty="0" err="1"/>
              <a:t>Tilson</a:t>
            </a:r>
            <a:endParaRPr lang="en-US" dirty="0"/>
          </a:p>
          <a:p>
            <a:r>
              <a:rPr lang="en-US" dirty="0"/>
              <a:t>Cannot say the 15-minute observation period was sufficiently followed</a:t>
            </a:r>
          </a:p>
          <a:p>
            <a:r>
              <a:rPr lang="en-US" b="1" u="sng" dirty="0"/>
              <a:t>He chose not to enable the Intoxilyzer 8000 to produce 2 samples</a:t>
            </a:r>
          </a:p>
          <a:p>
            <a:r>
              <a:rPr lang="en-US" b="1" u="sng" dirty="0"/>
              <a:t>He eliminated 1 of the essential safeguards to mouth alcohol</a:t>
            </a:r>
          </a:p>
          <a:p>
            <a:pPr marL="650230" lvl="1" indent="0">
              <a:buNone/>
            </a:pPr>
            <a:endParaRPr lang="en-US" dirty="0"/>
          </a:p>
        </p:txBody>
      </p:sp>
    </p:spTree>
    <p:extLst>
      <p:ext uri="{BB962C8B-B14F-4D97-AF65-F5344CB8AC3E}">
        <p14:creationId xmlns:p14="http://schemas.microsoft.com/office/powerpoint/2010/main" val="3234656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600" dirty="0"/>
              <a:t>Reasons for Doubt From a Conflict in the Evidence</a:t>
            </a:r>
            <a:br>
              <a:rPr lang="en-US" sz="4600" dirty="0"/>
            </a:br>
            <a:r>
              <a:rPr lang="en-US" sz="4600" dirty="0"/>
              <a:t>Unlawful Alcohol Concentration – Count 2</a:t>
            </a:r>
          </a:p>
        </p:txBody>
      </p:sp>
      <p:sp>
        <p:nvSpPr>
          <p:cNvPr id="3" name="Content Placeholder 2"/>
          <p:cNvSpPr>
            <a:spLocks noGrp="1"/>
          </p:cNvSpPr>
          <p:nvPr>
            <p:ph idx="1"/>
          </p:nvPr>
        </p:nvSpPr>
        <p:spPr>
          <a:xfrm>
            <a:off x="508000" y="2637214"/>
            <a:ext cx="11988800" cy="6705600"/>
          </a:xfrm>
        </p:spPr>
        <p:txBody>
          <a:bodyPr>
            <a:normAutofit fontScale="92500" lnSpcReduction="20000"/>
          </a:bodyPr>
          <a:lstStyle/>
          <a:p>
            <a:pPr lvl="1">
              <a:buFont typeface="Arial"/>
              <a:buChar char="•"/>
            </a:pPr>
            <a:r>
              <a:rPr lang="en-US" dirty="0"/>
              <a:t>Where is the evidence that is consistent with intoxication? </a:t>
            </a:r>
          </a:p>
          <a:p>
            <a:pPr lvl="2">
              <a:buFont typeface="Arial"/>
              <a:buChar char="•"/>
            </a:pPr>
            <a:r>
              <a:rPr lang="en-US" dirty="0"/>
              <a:t>No impairment of speech</a:t>
            </a:r>
          </a:p>
          <a:p>
            <a:pPr lvl="2">
              <a:buFont typeface="Arial"/>
              <a:buChar char="•"/>
            </a:pPr>
            <a:r>
              <a:rPr lang="en-US" dirty="0"/>
              <a:t>No impairment of ability to stand and walk</a:t>
            </a:r>
          </a:p>
          <a:p>
            <a:pPr lvl="2">
              <a:buFont typeface="Arial"/>
              <a:buChar char="•"/>
            </a:pPr>
            <a:r>
              <a:rPr lang="en-US" dirty="0"/>
              <a:t>No impairment of ability to balance</a:t>
            </a:r>
          </a:p>
          <a:p>
            <a:pPr lvl="1">
              <a:buFont typeface="Arial"/>
              <a:buChar char="•"/>
            </a:pPr>
            <a:endParaRPr lang="en-US" dirty="0"/>
          </a:p>
          <a:p>
            <a:pPr lvl="1">
              <a:buFont typeface="Arial"/>
              <a:buChar char="•"/>
            </a:pPr>
            <a:r>
              <a:rPr lang="en-US" dirty="0"/>
              <a:t>“Observation” in this case v. what we all know observation means</a:t>
            </a:r>
          </a:p>
          <a:p>
            <a:pPr lvl="1">
              <a:buFont typeface="Arial"/>
              <a:buChar char="•"/>
            </a:pPr>
            <a:endParaRPr lang="en-US" dirty="0"/>
          </a:p>
          <a:p>
            <a:pPr lvl="1">
              <a:buFont typeface="Arial"/>
              <a:buChar char="•"/>
            </a:pPr>
            <a:r>
              <a:rPr lang="en-US" dirty="0"/>
              <a:t>Mr. </a:t>
            </a:r>
            <a:r>
              <a:rPr lang="en-US" dirty="0" err="1"/>
              <a:t>Tilson</a:t>
            </a:r>
            <a:r>
              <a:rPr lang="en-US" dirty="0"/>
              <a:t> – “You can rely upon it”, but 36% of the time it missed mouth alcohol.</a:t>
            </a:r>
          </a:p>
        </p:txBody>
      </p:sp>
    </p:spTree>
    <p:extLst>
      <p:ext uri="{BB962C8B-B14F-4D97-AF65-F5344CB8AC3E}">
        <p14:creationId xmlns:p14="http://schemas.microsoft.com/office/powerpoint/2010/main" val="793573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tool in front of a table&#10;&#10;Description automatically generated">
            <a:extLst>
              <a:ext uri="{FF2B5EF4-FFF2-40B4-BE49-F238E27FC236}">
                <a16:creationId xmlns:a16="http://schemas.microsoft.com/office/drawing/2014/main" id="{6F0E0F26-8317-492B-A7BC-816F82442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241" y="2773167"/>
            <a:ext cx="5044997" cy="5424488"/>
          </a:xfrm>
          <a:prstGeom prst="rect">
            <a:avLst/>
          </a:prstGeom>
        </p:spPr>
      </p:pic>
      <p:cxnSp>
        <p:nvCxnSpPr>
          <p:cNvPr id="3" name="Straight Connector 2">
            <a:extLst>
              <a:ext uri="{FF2B5EF4-FFF2-40B4-BE49-F238E27FC236}">
                <a16:creationId xmlns:a16="http://schemas.microsoft.com/office/drawing/2014/main" id="{0F8B08D0-7E34-C88E-AC0C-538C6356885F}"/>
              </a:ext>
            </a:extLst>
          </p:cNvPr>
          <p:cNvCxnSpPr/>
          <p:nvPr/>
        </p:nvCxnSpPr>
        <p:spPr>
          <a:xfrm flipH="1" flipV="1">
            <a:off x="4526280" y="4343400"/>
            <a:ext cx="1976120" cy="3566160"/>
          </a:xfrm>
          <a:prstGeom prst="line">
            <a:avLst/>
          </a:prstGeom>
          <a:ln w="130175">
            <a:solidFill>
              <a:srgbClr val="FF0000"/>
            </a:solidFill>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0F9BD5A7-1D55-22C7-CD85-7488800584B0}"/>
              </a:ext>
            </a:extLst>
          </p:cNvPr>
          <p:cNvCxnSpPr/>
          <p:nvPr/>
        </p:nvCxnSpPr>
        <p:spPr>
          <a:xfrm flipH="1">
            <a:off x="4348241" y="4876800"/>
            <a:ext cx="2034540" cy="2255520"/>
          </a:xfrm>
          <a:prstGeom prst="line">
            <a:avLst/>
          </a:prstGeom>
          <a:noFill/>
          <a:ln w="127000" cap="flat">
            <a:solidFill>
              <a:srgbClr val="FF0000"/>
            </a:solidFill>
            <a:prstDash val="solid"/>
            <a:miter lim="400000"/>
          </a:ln>
          <a:effectLst/>
          <a:sp3d/>
        </p:spPr>
        <p:style>
          <a:lnRef idx="0">
            <a:scrgbClr r="0" g="0" b="0"/>
          </a:lnRef>
          <a:fillRef idx="0">
            <a:scrgbClr r="0" g="0" b="0"/>
          </a:fillRef>
          <a:effectRef idx="0">
            <a:scrgbClr r="0" g="0" b="0"/>
          </a:effectRef>
          <a:fontRef idx="none"/>
        </p:style>
      </p:cxnSp>
      <p:sp>
        <p:nvSpPr>
          <p:cNvPr id="2" name="Title 1">
            <a:extLst>
              <a:ext uri="{FF2B5EF4-FFF2-40B4-BE49-F238E27FC236}">
                <a16:creationId xmlns:a16="http://schemas.microsoft.com/office/drawing/2014/main" id="{758FDC1E-F4E8-8FEC-7B54-491FEB3473ED}"/>
              </a:ext>
            </a:extLst>
          </p:cNvPr>
          <p:cNvSpPr txBox="1">
            <a:spLocks/>
          </p:cNvSpPr>
          <p:nvPr/>
        </p:nvSpPr>
        <p:spPr>
          <a:xfrm>
            <a:off x="508000" y="800100"/>
            <a:ext cx="11988800" cy="1219200"/>
          </a:xfrm>
          <a:prstGeom prst="rect">
            <a:avLst/>
          </a:prstGeom>
        </p:spPr>
        <p:txBody>
          <a:bodyPr>
            <a:normAutofit fontScale="97500" lnSpcReduction="10000"/>
          </a:bodyPr>
          <a:lstStyle>
            <a:lvl1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1pPr>
            <a:lvl2pPr marL="0" marR="0" indent="228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2pPr>
            <a:lvl3pPr marL="0" marR="0" indent="457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3pPr>
            <a:lvl4pPr marL="0" marR="0" indent="685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4pPr>
            <a:lvl5pPr marL="0" marR="0" indent="9144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5pPr>
            <a:lvl6pPr marL="0" marR="0" indent="11430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6pPr>
            <a:lvl7pPr marL="0" marR="0" indent="1371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7pPr>
            <a:lvl8pPr marL="0" marR="0" indent="1600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8pPr>
            <a:lvl9pPr marL="0" marR="0" indent="1828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9pPr>
          </a:lstStyle>
          <a:p>
            <a:pPr hangingPunct="1"/>
            <a:r>
              <a:rPr lang="en-US" sz="4600" dirty="0"/>
              <a:t>Reasons for Doubt From a Lack of Evidence</a:t>
            </a:r>
            <a:br>
              <a:rPr lang="en-US" sz="4600" dirty="0"/>
            </a:br>
            <a:r>
              <a:rPr lang="en-US" sz="4600" dirty="0"/>
              <a:t>Unlawful Alcohol Concentration – Count 2</a:t>
            </a:r>
          </a:p>
        </p:txBody>
      </p:sp>
      <p:sp>
        <p:nvSpPr>
          <p:cNvPr id="6" name="Content Placeholder 2">
            <a:extLst>
              <a:ext uri="{FF2B5EF4-FFF2-40B4-BE49-F238E27FC236}">
                <a16:creationId xmlns:a16="http://schemas.microsoft.com/office/drawing/2014/main" id="{58F6D239-0233-760A-FAC0-7EBC7D9F3359}"/>
              </a:ext>
            </a:extLst>
          </p:cNvPr>
          <p:cNvSpPr txBox="1">
            <a:spLocks/>
          </p:cNvSpPr>
          <p:nvPr/>
        </p:nvSpPr>
        <p:spPr>
          <a:xfrm>
            <a:off x="876339" y="8267881"/>
            <a:ext cx="11988800" cy="1485719"/>
          </a:xfrm>
          <a:prstGeom prst="rect">
            <a:avLst/>
          </a:prstGeom>
        </p:spPr>
        <p:txBody>
          <a:bodyPr>
            <a:normAutofit/>
          </a:bodyPr>
          <a:lst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9pPr>
          </a:lstStyle>
          <a:p>
            <a:pPr marL="469900" lvl="1" indent="0" hangingPunct="1">
              <a:buNone/>
            </a:pPr>
            <a:r>
              <a:rPr lang="en-US" dirty="0"/>
              <a:t>Why wouldn’t you have the safeguard of 2 samples to show .02 agreement? It’s so easy to check for. </a:t>
            </a:r>
          </a:p>
        </p:txBody>
      </p:sp>
    </p:spTree>
    <p:extLst>
      <p:ext uri="{BB962C8B-B14F-4D97-AF65-F5344CB8AC3E}">
        <p14:creationId xmlns:p14="http://schemas.microsoft.com/office/powerpoint/2010/main" val="380190976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1037" y="2774527"/>
            <a:ext cx="11151471" cy="5616354"/>
          </a:xfrm>
        </p:spPr>
        <p:txBody>
          <a:bodyPr>
            <a:normAutofit fontScale="92500" lnSpcReduction="20000"/>
          </a:bodyPr>
          <a:lstStyle/>
          <a:p>
            <a:pPr algn="just"/>
            <a:endParaRPr lang="en-US" dirty="0">
              <a:solidFill>
                <a:schemeClr val="tx1"/>
              </a:solidFill>
              <a:latin typeface="Times New Roman" panose="02020603050405020304" pitchFamily="18" charset="0"/>
              <a:cs typeface="Times New Roman" panose="02020603050405020304" pitchFamily="18" charset="0"/>
            </a:endParaRPr>
          </a:p>
          <a:p>
            <a:pPr algn="just"/>
            <a:r>
              <a:rPr lang="en-US" sz="4000" b="0" i="0" dirty="0">
                <a:solidFill>
                  <a:srgbClr val="000000"/>
                </a:solidFill>
                <a:effectLst/>
                <a:latin typeface="Times New Roman" panose="02020603050405020304" pitchFamily="18" charset="0"/>
                <a:cs typeface="Times New Roman" panose="02020603050405020304" pitchFamily="18" charset="0"/>
              </a:rPr>
              <a:t>Hold them to their own rules. </a:t>
            </a:r>
          </a:p>
          <a:p>
            <a:pPr algn="just"/>
            <a:endParaRPr lang="en-US" sz="4000" dirty="0">
              <a:solidFill>
                <a:srgbClr val="000000"/>
              </a:solidFill>
              <a:latin typeface="Times New Roman" panose="02020603050405020304" pitchFamily="18" charset="0"/>
              <a:cs typeface="Times New Roman" panose="02020603050405020304" pitchFamily="18" charset="0"/>
            </a:endParaRPr>
          </a:p>
          <a:p>
            <a:pPr algn="just"/>
            <a:r>
              <a:rPr lang="en-US" sz="4000" dirty="0">
                <a:solidFill>
                  <a:srgbClr val="000000"/>
                </a:solidFill>
                <a:latin typeface="Times New Roman" panose="02020603050405020304" pitchFamily="18" charset="0"/>
                <a:cs typeface="Times New Roman" panose="02020603050405020304" pitchFamily="18" charset="0"/>
              </a:rPr>
              <a:t>Make sure that they employed reasonable safeguards to remove mouth alcohol as a concern. </a:t>
            </a:r>
          </a:p>
          <a:p>
            <a:pPr marL="571500" indent="-571500" algn="just">
              <a:buFont typeface="Arial" panose="020B0604020202020204" pitchFamily="34" charset="0"/>
              <a:buChar char="•"/>
            </a:pPr>
            <a:r>
              <a:rPr lang="en-US" b="1" i="0" u="none" strike="noStrike" dirty="0">
                <a:solidFill>
                  <a:srgbClr val="FF0000"/>
                </a:solidFill>
                <a:effectLst/>
                <a:latin typeface="Times New Roman" panose="02020603050405020304" pitchFamily="18" charset="0"/>
                <a:cs typeface="Times New Roman" panose="02020603050405020304" pitchFamily="18" charset="0"/>
              </a:rPr>
              <a:t>Show .02 agreement of replicate samples as required by National Safety Council standards</a:t>
            </a:r>
          </a:p>
          <a:p>
            <a:pPr marL="571500" indent="-571500" algn="just">
              <a:buFont typeface="Arial" panose="020B0604020202020204" pitchFamily="34" charset="0"/>
              <a:buChar char="•"/>
            </a:pPr>
            <a:r>
              <a:rPr lang="en-US" b="1" i="0" u="none" strike="noStrike" dirty="0">
                <a:solidFill>
                  <a:srgbClr val="FF0000"/>
                </a:solidFill>
                <a:effectLst/>
                <a:latin typeface="Times New Roman" panose="02020603050405020304" pitchFamily="18" charset="0"/>
                <a:cs typeface="Times New Roman" panose="02020603050405020304" pitchFamily="18" charset="0"/>
              </a:rPr>
              <a:t>Show that they </a:t>
            </a:r>
            <a:r>
              <a:rPr lang="en-US" b="1" i="0" u="none" strike="noStrike" dirty="0" err="1">
                <a:solidFill>
                  <a:srgbClr val="FF0000"/>
                </a:solidFill>
                <a:effectLst/>
                <a:latin typeface="Times New Roman" panose="02020603050405020304" pitchFamily="18" charset="0"/>
                <a:cs typeface="Times New Roman" panose="02020603050405020304" pitchFamily="18" charset="0"/>
              </a:rPr>
              <a:t>oberserved</a:t>
            </a:r>
            <a:r>
              <a:rPr lang="en-US" b="1" i="0" u="none" strike="noStrike" dirty="0">
                <a:solidFill>
                  <a:srgbClr val="FF0000"/>
                </a:solidFill>
                <a:effectLst/>
                <a:latin typeface="Times New Roman" panose="02020603050405020304" pitchFamily="18" charset="0"/>
                <a:cs typeface="Times New Roman" panose="02020603050405020304" pitchFamily="18" charset="0"/>
              </a:rPr>
              <a:t> Susan for 15 minutes prior to protect against something like a burp or belch</a:t>
            </a:r>
          </a:p>
          <a:p>
            <a:pPr algn="just"/>
            <a:endParaRPr lang="en-US" dirty="0">
              <a:solidFill>
                <a:schemeClr val="tx1"/>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EFBE8B12-CBCE-190F-B543-9E4115663075}"/>
              </a:ext>
            </a:extLst>
          </p:cNvPr>
          <p:cNvSpPr>
            <a:spLocks noGrp="1"/>
          </p:cNvSpPr>
          <p:nvPr>
            <p:ph type="ctrTitle"/>
          </p:nvPr>
        </p:nvSpPr>
        <p:spPr>
          <a:xfrm>
            <a:off x="422254" y="683913"/>
            <a:ext cx="12198413" cy="1581771"/>
          </a:xfrm>
        </p:spPr>
        <p:txBody>
          <a:bodyPr>
            <a:normAutofit/>
          </a:bodyPr>
          <a:lstStyle/>
          <a:p>
            <a:r>
              <a:rPr lang="en-US" sz="4800" dirty="0">
                <a:solidFill>
                  <a:srgbClr val="FF0000"/>
                </a:solidFill>
                <a:latin typeface="Times New Roman" panose="02020603050405020304" pitchFamily="18" charset="0"/>
                <a:cs typeface="Times New Roman" panose="02020603050405020304" pitchFamily="18" charset="0"/>
              </a:rPr>
              <a:t>We asked that you do 2 things: </a:t>
            </a:r>
          </a:p>
        </p:txBody>
      </p:sp>
    </p:spTree>
    <p:extLst>
      <p:ext uri="{BB962C8B-B14F-4D97-AF65-F5344CB8AC3E}">
        <p14:creationId xmlns:p14="http://schemas.microsoft.com/office/powerpoint/2010/main" val="4228499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we asking for? </a:t>
            </a:r>
          </a:p>
        </p:txBody>
      </p:sp>
      <p:sp>
        <p:nvSpPr>
          <p:cNvPr id="3" name="Content Placeholder 2"/>
          <p:cNvSpPr>
            <a:spLocks noGrp="1"/>
          </p:cNvSpPr>
          <p:nvPr>
            <p:ph idx="1"/>
          </p:nvPr>
        </p:nvSpPr>
        <p:spPr/>
        <p:txBody>
          <a:bodyPr/>
          <a:lstStyle/>
          <a:p>
            <a:r>
              <a:rPr lang="en-US" dirty="0"/>
              <a:t>Count 1 – Unlawful Alcohol Concentration – Not Guilty – Not Proved Beyond a Reasonable Doubt</a:t>
            </a:r>
          </a:p>
          <a:p>
            <a:r>
              <a:rPr lang="en-US" dirty="0"/>
              <a:t>Count 2 – Failure to Maintain Lane – Guilty</a:t>
            </a:r>
          </a:p>
          <a:p>
            <a:pPr marL="0" indent="0">
              <a:buNone/>
            </a:pPr>
            <a:endParaRPr lang="en-US" dirty="0"/>
          </a:p>
        </p:txBody>
      </p:sp>
    </p:spTree>
    <p:extLst>
      <p:ext uri="{BB962C8B-B14F-4D97-AF65-F5344CB8AC3E}">
        <p14:creationId xmlns:p14="http://schemas.microsoft.com/office/powerpoint/2010/main" val="237502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title"/>
          </p:nvPr>
        </p:nvSpPr>
        <p:spPr>
          <a:xfrm>
            <a:off x="508000" y="1182870"/>
            <a:ext cx="11988800" cy="1219200"/>
          </a:xfrm>
          <a:prstGeom prst="rect">
            <a:avLst/>
          </a:prstGeom>
        </p:spPr>
        <p:txBody>
          <a:bodyPr>
            <a:noAutofit/>
          </a:bodyPr>
          <a:lstStyle>
            <a:lvl1pPr algn="l" defTabSz="397256">
              <a:spcBef>
                <a:spcPts val="1000"/>
              </a:spcBef>
              <a:defRPr sz="4760"/>
            </a:lvl1pPr>
          </a:lstStyle>
          <a:p>
            <a:pPr algn="ctr"/>
            <a:r>
              <a:rPr lang="en-US" sz="5400" dirty="0">
                <a:solidFill>
                  <a:srgbClr val="FF0000"/>
                </a:solidFill>
                <a:latin typeface="Georgia" panose="02040502050405020303" pitchFamily="18" charset="0"/>
              </a:rPr>
              <a:t>Why is the Mouth Alcohol Defense my </a:t>
            </a:r>
            <a:br>
              <a:rPr lang="en-US" sz="5400" dirty="0">
                <a:solidFill>
                  <a:srgbClr val="FF0000"/>
                </a:solidFill>
                <a:latin typeface="Georgia" panose="02040502050405020303" pitchFamily="18" charset="0"/>
              </a:rPr>
            </a:br>
            <a:r>
              <a:rPr lang="en-US" sz="5400" dirty="0">
                <a:solidFill>
                  <a:srgbClr val="FF0000"/>
                </a:solidFill>
                <a:latin typeface="Georgia" panose="02040502050405020303" pitchFamily="18" charset="0"/>
              </a:rPr>
              <a:t>“go-to” defense?</a:t>
            </a:r>
            <a:br>
              <a:rPr lang="en-US" sz="5000" dirty="0">
                <a:solidFill>
                  <a:srgbClr val="FF0000"/>
                </a:solidFill>
              </a:rPr>
            </a:br>
            <a:endParaRPr sz="5000" dirty="0">
              <a:solidFill>
                <a:srgbClr val="FF0000"/>
              </a:solidFill>
            </a:endParaRPr>
          </a:p>
        </p:txBody>
      </p:sp>
      <p:sp>
        <p:nvSpPr>
          <p:cNvPr id="3" name="Text Placeholder 2">
            <a:extLst>
              <a:ext uri="{FF2B5EF4-FFF2-40B4-BE49-F238E27FC236}">
                <a16:creationId xmlns:a16="http://schemas.microsoft.com/office/drawing/2014/main" id="{B36915E4-D0D4-4AFE-98F8-26CB475763A7}"/>
              </a:ext>
            </a:extLst>
          </p:cNvPr>
          <p:cNvSpPr>
            <a:spLocks noGrp="1"/>
          </p:cNvSpPr>
          <p:nvPr>
            <p:ph type="body" idx="1"/>
          </p:nvPr>
        </p:nvSpPr>
        <p:spPr>
          <a:xfrm>
            <a:off x="508000" y="3099955"/>
            <a:ext cx="11988800" cy="6096000"/>
          </a:xfrm>
        </p:spPr>
        <p:txBody>
          <a:bodyPr anchor="t"/>
          <a:lstStyle/>
          <a:p>
            <a:pPr marL="0" indent="0" algn="ctr" eaLnBrk="1" hangingPunct="1">
              <a:buNone/>
              <a:defRPr/>
            </a:pPr>
            <a:r>
              <a:rPr lang="en-US" sz="4400" dirty="0">
                <a:latin typeface="+mn-lt"/>
                <a:cs typeface="Georgia" charset="0"/>
                <a:sym typeface="Georgia" charset="0"/>
              </a:rPr>
              <a:t>1. My clients are broke, </a:t>
            </a:r>
            <a:r>
              <a:rPr lang="en-US" sz="4400" dirty="0">
                <a:solidFill>
                  <a:srgbClr val="FF0000"/>
                </a:solidFill>
                <a:latin typeface="+mn-lt"/>
                <a:cs typeface="Georgia" charset="0"/>
                <a:sym typeface="Georgia" charset="0"/>
              </a:rPr>
              <a:t>and it is affordable.</a:t>
            </a:r>
          </a:p>
          <a:p>
            <a:pPr marL="0" indent="0" algn="ctr" eaLnBrk="1" hangingPunct="1">
              <a:buNone/>
              <a:defRPr/>
            </a:pPr>
            <a:endParaRPr lang="en-US" sz="4400" dirty="0">
              <a:latin typeface="+mn-lt"/>
              <a:ea typeface="ヒラギノ明朝 ProN W3" charset="0"/>
              <a:cs typeface="ヒラギノ明朝 ProN W3" charset="0"/>
              <a:sym typeface="Georgia" charset="0"/>
            </a:endParaRPr>
          </a:p>
          <a:p>
            <a:pPr marL="0" indent="0" algn="ctr" eaLnBrk="1" hangingPunct="1">
              <a:buNone/>
              <a:defRPr/>
            </a:pPr>
            <a:r>
              <a:rPr lang="en-US" sz="4400" dirty="0">
                <a:latin typeface="+mn-lt"/>
                <a:cs typeface="Georgia" charset="0"/>
                <a:sym typeface="Georgia" charset="0"/>
              </a:rPr>
              <a:t>2. They want a Not Guilty, </a:t>
            </a:r>
            <a:r>
              <a:rPr lang="en-US" sz="4400" dirty="0">
                <a:solidFill>
                  <a:srgbClr val="FF0000"/>
                </a:solidFill>
                <a:latin typeface="+mn-lt"/>
                <a:cs typeface="Georgia" charset="0"/>
                <a:sym typeface="Georgia" charset="0"/>
              </a:rPr>
              <a:t>and it works.</a:t>
            </a:r>
            <a:endParaRPr lang="en-US" sz="4400" dirty="0">
              <a:solidFill>
                <a:srgbClr val="FF0000"/>
              </a:solidFill>
              <a:latin typeface="+mn-lt"/>
              <a:ea typeface="ヒラギノ明朝 ProN W3" charset="0"/>
              <a:cs typeface="ヒラギノ明朝 ProN W3" charset="0"/>
              <a:sym typeface="Georgia" charset="0"/>
            </a:endParaRPr>
          </a:p>
          <a:p>
            <a:pPr marL="0" indent="0">
              <a:buNone/>
            </a:pPr>
            <a:endParaRPr lang="en-US" dirty="0"/>
          </a:p>
        </p:txBody>
      </p:sp>
    </p:spTree>
    <p:extLst>
      <p:ext uri="{BB962C8B-B14F-4D97-AF65-F5344CB8AC3E}">
        <p14:creationId xmlns:p14="http://schemas.microsoft.com/office/powerpoint/2010/main" val="257866375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title"/>
          </p:nvPr>
        </p:nvSpPr>
        <p:spPr>
          <a:xfrm>
            <a:off x="508000" y="1182870"/>
            <a:ext cx="11988800" cy="1219200"/>
          </a:xfrm>
          <a:prstGeom prst="rect">
            <a:avLst/>
          </a:prstGeom>
        </p:spPr>
        <p:txBody>
          <a:bodyPr>
            <a:noAutofit/>
          </a:bodyPr>
          <a:lstStyle>
            <a:lvl1pPr algn="l" defTabSz="397256">
              <a:spcBef>
                <a:spcPts val="1000"/>
              </a:spcBef>
              <a:defRPr sz="4760"/>
            </a:lvl1pPr>
          </a:lstStyle>
          <a:p>
            <a:pPr algn="ctr"/>
            <a:r>
              <a:rPr lang="en-US" sz="5400" dirty="0">
                <a:solidFill>
                  <a:srgbClr val="FF0000"/>
                </a:solidFill>
                <a:latin typeface="Georgia" panose="02040502050405020303" pitchFamily="18" charset="0"/>
              </a:rPr>
              <a:t>Some caveats…</a:t>
            </a:r>
            <a:endParaRPr sz="5000" dirty="0">
              <a:solidFill>
                <a:srgbClr val="FF0000"/>
              </a:solidFill>
            </a:endParaRPr>
          </a:p>
        </p:txBody>
      </p:sp>
      <p:sp>
        <p:nvSpPr>
          <p:cNvPr id="3" name="Text Placeholder 2">
            <a:extLst>
              <a:ext uri="{FF2B5EF4-FFF2-40B4-BE49-F238E27FC236}">
                <a16:creationId xmlns:a16="http://schemas.microsoft.com/office/drawing/2014/main" id="{B36915E4-D0D4-4AFE-98F8-26CB475763A7}"/>
              </a:ext>
            </a:extLst>
          </p:cNvPr>
          <p:cNvSpPr>
            <a:spLocks noGrp="1"/>
          </p:cNvSpPr>
          <p:nvPr>
            <p:ph type="body" idx="1"/>
          </p:nvPr>
        </p:nvSpPr>
        <p:spPr>
          <a:xfrm>
            <a:off x="508000" y="3099955"/>
            <a:ext cx="11988800" cy="6096000"/>
          </a:xfrm>
        </p:spPr>
        <p:txBody>
          <a:bodyPr anchor="t">
            <a:normAutofit fontScale="92500" lnSpcReduction="20000"/>
          </a:bodyPr>
          <a:lstStyle/>
          <a:p>
            <a:pPr marL="742950" indent="-742950" algn="ctr" eaLnBrk="1" hangingPunct="1">
              <a:buFont typeface="+mj-lt"/>
              <a:buAutoNum type="arabicPeriod"/>
              <a:defRPr/>
            </a:pPr>
            <a:r>
              <a:rPr lang="en-US" sz="4300" dirty="0">
                <a:latin typeface="Times New Roman" panose="02020603050405020304" pitchFamily="18" charset="0"/>
                <a:cs typeface="Times New Roman" panose="02020603050405020304" pitchFamily="18" charset="0"/>
                <a:sym typeface="Georgia" charset="0"/>
              </a:rPr>
              <a:t>Y’all = you all</a:t>
            </a:r>
          </a:p>
          <a:p>
            <a:pPr marL="742950" indent="-742950" algn="ctr" eaLnBrk="1" hangingPunct="1">
              <a:buFont typeface="+mj-lt"/>
              <a:buAutoNum type="arabicPeriod"/>
              <a:defRPr/>
            </a:pPr>
            <a:r>
              <a:rPr lang="en-US" sz="4300" dirty="0" err="1">
                <a:latin typeface="Times New Roman" panose="02020603050405020304" pitchFamily="18" charset="0"/>
                <a:cs typeface="Times New Roman" panose="02020603050405020304" pitchFamily="18" charset="0"/>
                <a:sym typeface="Georgia" charset="0"/>
              </a:rPr>
              <a:t>Fix’n</a:t>
            </a:r>
            <a:r>
              <a:rPr lang="en-US" sz="4300" dirty="0">
                <a:latin typeface="Times New Roman" panose="02020603050405020304" pitchFamily="18" charset="0"/>
                <a:cs typeface="Times New Roman" panose="02020603050405020304" pitchFamily="18" charset="0"/>
                <a:sym typeface="Georgia" charset="0"/>
              </a:rPr>
              <a:t> to = something has not occurred yet, but it is about to.</a:t>
            </a:r>
          </a:p>
          <a:p>
            <a:pPr marL="742950" indent="-742950" algn="ctr" eaLnBrk="1" hangingPunct="1">
              <a:buFont typeface="+mj-lt"/>
              <a:buAutoNum type="arabicPeriod"/>
              <a:defRPr/>
            </a:pPr>
            <a:r>
              <a:rPr lang="en-US" sz="4300" dirty="0">
                <a:solidFill>
                  <a:srgbClr val="FF0000"/>
                </a:solidFill>
                <a:latin typeface="Times New Roman" panose="02020603050405020304" pitchFamily="18" charset="0"/>
                <a:ea typeface="ヒラギノ明朝 ProN W3" charset="0"/>
                <a:cs typeface="Times New Roman" panose="02020603050405020304" pitchFamily="18" charset="0"/>
                <a:sym typeface="Georgia" charset="0"/>
              </a:rPr>
              <a:t>I curse (when I’m nervous and) when I’m in the company of friends.</a:t>
            </a:r>
          </a:p>
          <a:p>
            <a:pPr marL="742950" indent="-742950" algn="ctr" eaLnBrk="1" hangingPunct="1">
              <a:buFont typeface="+mj-lt"/>
              <a:buAutoNum type="arabicPeriod"/>
              <a:defRPr/>
            </a:pPr>
            <a:r>
              <a:rPr lang="en-US" sz="4300" dirty="0">
                <a:solidFill>
                  <a:srgbClr val="FF0000"/>
                </a:solidFill>
                <a:latin typeface="Times New Roman" panose="02020603050405020304" pitchFamily="18" charset="0"/>
                <a:ea typeface="ヒラギノ明朝 ProN W3" charset="0"/>
                <a:cs typeface="Times New Roman" panose="02020603050405020304" pitchFamily="18" charset="0"/>
                <a:sym typeface="Georgia" charset="0"/>
              </a:rPr>
              <a:t>I’m not a Utah lawyer.</a:t>
            </a:r>
          </a:p>
          <a:p>
            <a:pPr marL="742950" indent="-742950" algn="ctr" eaLnBrk="1" hangingPunct="1">
              <a:buFont typeface="+mj-lt"/>
              <a:buAutoNum type="arabicPeriod"/>
              <a:defRPr/>
            </a:pPr>
            <a:r>
              <a:rPr lang="en-US" sz="4300" dirty="0">
                <a:solidFill>
                  <a:srgbClr val="FF0000"/>
                </a:solidFill>
                <a:latin typeface="Times New Roman" panose="02020603050405020304" pitchFamily="18" charset="0"/>
                <a:ea typeface="ヒラギノ明朝 ProN W3" charset="0"/>
                <a:cs typeface="Times New Roman" panose="02020603050405020304" pitchFamily="18" charset="0"/>
                <a:sym typeface="Georgia" charset="0"/>
              </a:rPr>
              <a:t>The stuff I say here is just for the purposes of this presentation for Utah lawyers. And for you Georgia prosecutors that see this know that I’m just kidding.</a:t>
            </a:r>
          </a:p>
          <a:p>
            <a:pPr marL="0" indent="0" algn="ctr" eaLnBrk="1" hangingPunct="1">
              <a:buNone/>
              <a:defRPr/>
            </a:pPr>
            <a:endParaRPr lang="en-US" sz="4400" dirty="0">
              <a:solidFill>
                <a:srgbClr val="FF0000"/>
              </a:solidFill>
              <a:latin typeface="+mn-lt"/>
              <a:ea typeface="ヒラギノ明朝 ProN W3" charset="0"/>
              <a:cs typeface="ヒラギノ明朝 ProN W3" charset="0"/>
              <a:sym typeface="Georgia" charset="0"/>
            </a:endParaRPr>
          </a:p>
          <a:p>
            <a:pPr marL="0" indent="0">
              <a:buNone/>
            </a:pPr>
            <a:endParaRPr lang="en-US" dirty="0"/>
          </a:p>
        </p:txBody>
      </p:sp>
    </p:spTree>
    <p:extLst>
      <p:ext uri="{BB962C8B-B14F-4D97-AF65-F5344CB8AC3E}">
        <p14:creationId xmlns:p14="http://schemas.microsoft.com/office/powerpoint/2010/main" val="4110340714"/>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0C463-CC9D-DABC-717F-88A061D00122}"/>
              </a:ext>
            </a:extLst>
          </p:cNvPr>
          <p:cNvSpPr>
            <a:spLocks noGrp="1"/>
          </p:cNvSpPr>
          <p:nvPr>
            <p:ph type="title"/>
          </p:nvPr>
        </p:nvSpPr>
        <p:spPr/>
        <p:txBody>
          <a:bodyPr>
            <a:noAutofit/>
          </a:bodyPr>
          <a:lstStyle/>
          <a:p>
            <a:pPr algn="l"/>
            <a:r>
              <a:rPr lang="en-US" sz="4400" dirty="0">
                <a:solidFill>
                  <a:srgbClr val="FF0000"/>
                </a:solidFill>
                <a:latin typeface="Times New Roman" panose="02020603050405020304" pitchFamily="18" charset="0"/>
                <a:cs typeface="Times New Roman" panose="02020603050405020304" pitchFamily="18" charset="0"/>
              </a:rPr>
              <a:t>Admissible doesn’t mean that it should not be challenged at trial.</a:t>
            </a:r>
          </a:p>
        </p:txBody>
      </p:sp>
      <p:sp>
        <p:nvSpPr>
          <p:cNvPr id="4" name="TextBox 3">
            <a:extLst>
              <a:ext uri="{FF2B5EF4-FFF2-40B4-BE49-F238E27FC236}">
                <a16:creationId xmlns:a16="http://schemas.microsoft.com/office/drawing/2014/main" id="{88049694-9B2E-A004-C3A5-3763C0C30F37}"/>
              </a:ext>
            </a:extLst>
          </p:cNvPr>
          <p:cNvSpPr txBox="1"/>
          <p:nvPr/>
        </p:nvSpPr>
        <p:spPr>
          <a:xfrm>
            <a:off x="627796" y="2986248"/>
            <a:ext cx="11869003" cy="4524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1" u="none" strike="noStrike" cap="none" normalizeH="0" baseline="0" dirty="0">
                <a:ln>
                  <a:noFill/>
                </a:ln>
                <a:solidFill>
                  <a:srgbClr val="3D3D3D"/>
                </a:solidFill>
                <a:effectLst/>
                <a:latin typeface="Times New Roman" panose="02020603050405020304" pitchFamily="18" charset="0"/>
                <a:cs typeface="Times New Roman" panose="02020603050405020304" pitchFamily="18" charset="0"/>
              </a:rPr>
              <a:t>State v. </a:t>
            </a:r>
            <a:r>
              <a:rPr kumimoji="0" lang="en-US" altLang="en-US" sz="3200" b="0" i="1" u="none" strike="noStrike" cap="none" normalizeH="0" baseline="0" dirty="0" err="1">
                <a:ln>
                  <a:noFill/>
                </a:ln>
                <a:solidFill>
                  <a:srgbClr val="3D3D3D"/>
                </a:solidFill>
                <a:effectLst/>
                <a:latin typeface="Times New Roman" panose="02020603050405020304" pitchFamily="18" charset="0"/>
                <a:cs typeface="Times New Roman" panose="02020603050405020304" pitchFamily="18" charset="0"/>
              </a:rPr>
              <a:t>Vialpando</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2004 UT App 95, 89 P.3d 209 – </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3200" dirty="0">
              <a:solidFill>
                <a:srgbClr val="000000"/>
              </a:solidFill>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Tx/>
              <a:buAutoNum type="arabicParenBoth"/>
              <a:tabLst/>
            </a:pP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the suspect was in the officer's presence for the entire period; </a:t>
            </a:r>
          </a:p>
          <a:p>
            <a:pPr marL="342900" marR="0" lvl="0" indent="-342900" algn="just" defTabSz="914400" rtl="0" eaLnBrk="0" fontAlgn="base" latinLnBrk="0" hangingPunct="0">
              <a:lnSpc>
                <a:spcPct val="100000"/>
              </a:lnSpc>
              <a:spcBef>
                <a:spcPct val="0"/>
              </a:spcBef>
              <a:spcAft>
                <a:spcPct val="0"/>
              </a:spcAft>
              <a:buClrTx/>
              <a:buSzTx/>
              <a:buFontTx/>
              <a:buAutoNum type="arabicParenBoth"/>
              <a:tabLst/>
            </a:pPr>
            <a:endParaRPr lang="en-US" altLang="en-US" sz="3200" dirty="0">
              <a:solidFill>
                <a:srgbClr val="000000"/>
              </a:solidFill>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Tx/>
              <a:buAutoNum type="arabicParenBoth"/>
              <a:tabLst/>
            </a:pP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it is clear that the suspect had no opportunity to ingest or regurgitate anything during the minimum observation period; and </a:t>
            </a:r>
          </a:p>
          <a:p>
            <a:pPr marL="342900" marR="0" lvl="0" indent="-342900" algn="just" defTabSz="914400" rtl="0" eaLnBrk="0" fontAlgn="base" latinLnBrk="0" hangingPunct="0">
              <a:lnSpc>
                <a:spcPct val="100000"/>
              </a:lnSpc>
              <a:spcBef>
                <a:spcPct val="0"/>
              </a:spcBef>
              <a:spcAft>
                <a:spcPct val="0"/>
              </a:spcAft>
              <a:buClrTx/>
              <a:buSzTx/>
              <a:buFontTx/>
              <a:buAutoNum type="arabicParenBoth"/>
              <a:tabLst/>
            </a:pPr>
            <a:endPar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Tx/>
              <a:buAutoNum type="arabicParenBoth"/>
              <a:tabLst/>
            </a:pP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nothing impeded the officer's powers of observations during the observation period.</a:t>
            </a:r>
          </a:p>
        </p:txBody>
      </p:sp>
    </p:spTree>
    <p:extLst>
      <p:ext uri="{BB962C8B-B14F-4D97-AF65-F5344CB8AC3E}">
        <p14:creationId xmlns:p14="http://schemas.microsoft.com/office/powerpoint/2010/main" val="98190062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title"/>
          </p:nvPr>
        </p:nvSpPr>
        <p:spPr>
          <a:xfrm>
            <a:off x="508000" y="1182870"/>
            <a:ext cx="11988800" cy="1219200"/>
          </a:xfrm>
          <a:prstGeom prst="rect">
            <a:avLst/>
          </a:prstGeom>
        </p:spPr>
        <p:txBody>
          <a:bodyPr>
            <a:noAutofit/>
          </a:bodyPr>
          <a:lstStyle>
            <a:lvl1pPr algn="l" defTabSz="397256">
              <a:spcBef>
                <a:spcPts val="1000"/>
              </a:spcBef>
              <a:defRPr sz="4760"/>
            </a:lvl1pPr>
          </a:lstStyle>
          <a:p>
            <a:pPr algn="ctr"/>
            <a:r>
              <a:rPr lang="en-US" sz="5400" dirty="0">
                <a:solidFill>
                  <a:srgbClr val="FF0000"/>
                </a:solidFill>
                <a:latin typeface="Georgia" panose="02040502050405020303" pitchFamily="18" charset="0"/>
              </a:rPr>
              <a:t>Let’s prepare ourselves. </a:t>
            </a:r>
            <a:endParaRPr sz="5000" dirty="0">
              <a:solidFill>
                <a:srgbClr val="FF0000"/>
              </a:solidFill>
            </a:endParaRPr>
          </a:p>
        </p:txBody>
      </p:sp>
      <p:sp>
        <p:nvSpPr>
          <p:cNvPr id="3" name="Text Placeholder 2">
            <a:extLst>
              <a:ext uri="{FF2B5EF4-FFF2-40B4-BE49-F238E27FC236}">
                <a16:creationId xmlns:a16="http://schemas.microsoft.com/office/drawing/2014/main" id="{B36915E4-D0D4-4AFE-98F8-26CB475763A7}"/>
              </a:ext>
            </a:extLst>
          </p:cNvPr>
          <p:cNvSpPr>
            <a:spLocks noGrp="1"/>
          </p:cNvSpPr>
          <p:nvPr>
            <p:ph type="body" idx="1"/>
          </p:nvPr>
        </p:nvSpPr>
        <p:spPr>
          <a:xfrm>
            <a:off x="508000" y="3099955"/>
            <a:ext cx="11988800" cy="6096000"/>
          </a:xfrm>
        </p:spPr>
        <p:txBody>
          <a:bodyPr anchor="t"/>
          <a:lstStyle/>
          <a:p>
            <a:pPr marL="0" indent="0" algn="ctr" eaLnBrk="1" hangingPunct="1">
              <a:buNone/>
              <a:defRPr/>
            </a:pPr>
            <a:r>
              <a:rPr lang="en-US" sz="4400" dirty="0">
                <a:latin typeface="Times New Roman" panose="02020603050405020304" pitchFamily="18" charset="0"/>
                <a:cs typeface="Times New Roman" panose="02020603050405020304" pitchFamily="18" charset="0"/>
                <a:sym typeface="Georgia" charset="0"/>
              </a:rPr>
              <a:t>Why are you doing this?</a:t>
            </a:r>
          </a:p>
          <a:p>
            <a:pPr marL="0" indent="0" algn="ctr" eaLnBrk="1" hangingPunct="1">
              <a:buNone/>
              <a:defRPr/>
            </a:pPr>
            <a:r>
              <a:rPr lang="en-US" sz="4400" dirty="0">
                <a:latin typeface="Times New Roman" panose="02020603050405020304" pitchFamily="18" charset="0"/>
                <a:cs typeface="Times New Roman" panose="02020603050405020304" pitchFamily="18" charset="0"/>
                <a:sym typeface="Georgia" charset="0"/>
              </a:rPr>
              <a:t>Who is this about?</a:t>
            </a:r>
          </a:p>
          <a:p>
            <a:pPr marL="0" indent="0" algn="ctr" eaLnBrk="1" hangingPunct="1">
              <a:buNone/>
              <a:defRPr/>
            </a:pPr>
            <a:r>
              <a:rPr lang="en-US" sz="4400" dirty="0">
                <a:latin typeface="Times New Roman" panose="02020603050405020304" pitchFamily="18" charset="0"/>
                <a:cs typeface="Times New Roman" panose="02020603050405020304" pitchFamily="18" charset="0"/>
                <a:sym typeface="Georgia" charset="0"/>
              </a:rPr>
              <a:t>I am not perfect. I lose (a lot). (Truth be told, I love the feeling of being an underdog and representing underdogs. Also, a huge Taylor Swift/TTPD fan.)</a:t>
            </a:r>
          </a:p>
          <a:p>
            <a:pPr marL="0" indent="0" algn="ctr" eaLnBrk="1" hangingPunct="1">
              <a:buNone/>
              <a:defRPr/>
            </a:pPr>
            <a:r>
              <a:rPr lang="en-US" dirty="0">
                <a:latin typeface="Times New Roman" panose="02020603050405020304" pitchFamily="18" charset="0"/>
                <a:cs typeface="Times New Roman" panose="02020603050405020304" pitchFamily="18" charset="0"/>
              </a:rPr>
              <a:t>*Are you sure you </a:t>
            </a:r>
            <a:r>
              <a:rPr lang="en-US" u="sng" dirty="0">
                <a:latin typeface="Times New Roman" panose="02020603050405020304" pitchFamily="18" charset="0"/>
                <a:cs typeface="Times New Roman" panose="02020603050405020304" pitchFamily="18" charset="0"/>
              </a:rPr>
              <a:t>must</a:t>
            </a:r>
            <a:r>
              <a:rPr lang="en-US" dirty="0">
                <a:latin typeface="Times New Roman" panose="02020603050405020304" pitchFamily="18" charset="0"/>
                <a:cs typeface="Times New Roman" panose="02020603050405020304" pitchFamily="18" charset="0"/>
              </a:rPr>
              <a:t> do this on a budget?</a:t>
            </a:r>
          </a:p>
        </p:txBody>
      </p:sp>
    </p:spTree>
    <p:extLst>
      <p:ext uri="{BB962C8B-B14F-4D97-AF65-F5344CB8AC3E}">
        <p14:creationId xmlns:p14="http://schemas.microsoft.com/office/powerpoint/2010/main" val="3479404824"/>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p:cNvSpPr>
          <p:nvPr>
            <p:ph type="title"/>
          </p:nvPr>
        </p:nvSpPr>
        <p:spPr>
          <a:xfrm>
            <a:off x="508000" y="827809"/>
            <a:ext cx="11988800" cy="1219200"/>
          </a:xfrm>
          <a:prstGeom prst="rect">
            <a:avLst/>
          </a:prstGeom>
        </p:spPr>
        <p:txBody>
          <a:bodyPr>
            <a:noAutofit/>
          </a:bodyPr>
          <a:lstStyle>
            <a:lvl1pPr algn="l" defTabSz="397256">
              <a:spcBef>
                <a:spcPts val="1000"/>
              </a:spcBef>
              <a:defRPr sz="4760"/>
            </a:lvl1pPr>
          </a:lstStyle>
          <a:p>
            <a:pPr algn="ctr"/>
            <a:r>
              <a:rPr lang="en-US" sz="5400" dirty="0">
                <a:latin typeface="Georgia" panose="02040502050405020303" pitchFamily="18" charset="0"/>
              </a:rPr>
              <a:t>3 Safeguards Against Mouth Alcohol From the Manual</a:t>
            </a:r>
            <a:endParaRPr sz="5400" dirty="0">
              <a:latin typeface="Georgia" panose="02040502050405020303" pitchFamily="18" charset="0"/>
            </a:endParaRPr>
          </a:p>
        </p:txBody>
      </p:sp>
      <p:sp>
        <p:nvSpPr>
          <p:cNvPr id="180" name="Shape 180"/>
          <p:cNvSpPr>
            <a:spLocks noGrp="1"/>
          </p:cNvSpPr>
          <p:nvPr>
            <p:ph type="body" idx="1"/>
          </p:nvPr>
        </p:nvSpPr>
        <p:spPr>
          <a:xfrm>
            <a:off x="706474" y="4127500"/>
            <a:ext cx="11591851" cy="3644309"/>
          </a:xfrm>
          <a:prstGeom prst="rect">
            <a:avLst/>
          </a:prstGeom>
        </p:spPr>
        <p:txBody>
          <a:bodyPr>
            <a:normAutofit fontScale="92500" lnSpcReduction="20000"/>
          </a:bodyPr>
          <a:lstStyle/>
          <a:p>
            <a:pPr marL="0" indent="0">
              <a:buClr>
                <a:srgbClr val="000000"/>
              </a:buClr>
              <a:buSzPct val="125000"/>
              <a:buFont typeface="Georgia" panose="02040502050405020303" pitchFamily="18" charset="0"/>
              <a:buChar char="•"/>
            </a:pPr>
            <a:r>
              <a:rPr lang="en-US" altLang="en-US" sz="4800" dirty="0">
                <a:solidFill>
                  <a:srgbClr val="FF0000"/>
                </a:solidFill>
                <a:latin typeface="+mn-lt"/>
                <a:sym typeface="Georgia" panose="02040502050405020303" pitchFamily="18" charset="0"/>
              </a:rPr>
              <a:t>.02 agreement of the samples (the consecutive samples may not vary by more than .02)</a:t>
            </a:r>
          </a:p>
          <a:p>
            <a:pPr marL="0" indent="0">
              <a:buClr>
                <a:srgbClr val="000000"/>
              </a:buClr>
              <a:buSzPct val="125000"/>
              <a:buFont typeface="Georgia" panose="02040502050405020303" pitchFamily="18" charset="0"/>
              <a:buChar char="•"/>
            </a:pPr>
            <a:r>
              <a:rPr lang="en-US" altLang="en-US" sz="4800" dirty="0">
                <a:solidFill>
                  <a:srgbClr val="FF0000"/>
                </a:solidFill>
                <a:latin typeface="+mn-lt"/>
                <a:sym typeface="Georgia" panose="02040502050405020303" pitchFamily="18" charset="0"/>
              </a:rPr>
              <a:t>15-minute </a:t>
            </a:r>
            <a:r>
              <a:rPr lang="ja-JP" altLang="en-US" sz="4800" dirty="0">
                <a:solidFill>
                  <a:srgbClr val="FF0000"/>
                </a:solidFill>
                <a:latin typeface="+mn-lt"/>
                <a:sym typeface="Georgia" panose="02040502050405020303" pitchFamily="18" charset="0"/>
              </a:rPr>
              <a:t>“</a:t>
            </a:r>
            <a:r>
              <a:rPr lang="en-US" altLang="ja-JP" sz="4800" dirty="0">
                <a:solidFill>
                  <a:srgbClr val="FF0000"/>
                </a:solidFill>
                <a:latin typeface="+mn-lt"/>
                <a:sym typeface="Georgia" panose="02040502050405020303" pitchFamily="18" charset="0"/>
              </a:rPr>
              <a:t>wait</a:t>
            </a:r>
            <a:r>
              <a:rPr lang="ja-JP" altLang="en-US" sz="4800" dirty="0">
                <a:solidFill>
                  <a:srgbClr val="FF0000"/>
                </a:solidFill>
                <a:latin typeface="+mn-lt"/>
                <a:sym typeface="Georgia" panose="02040502050405020303" pitchFamily="18" charset="0"/>
              </a:rPr>
              <a:t>”</a:t>
            </a:r>
            <a:r>
              <a:rPr lang="en-US" altLang="ja-JP" sz="4800" dirty="0">
                <a:solidFill>
                  <a:srgbClr val="FF0000"/>
                </a:solidFill>
                <a:latin typeface="+mn-lt"/>
                <a:sym typeface="Georgia" panose="02040502050405020303" pitchFamily="18" charset="0"/>
              </a:rPr>
              <a:t> (OBSERVATION) period</a:t>
            </a:r>
            <a:endParaRPr lang="en-US" altLang="en-US" sz="4800" dirty="0">
              <a:latin typeface="+mn-lt"/>
            </a:endParaRPr>
          </a:p>
          <a:p>
            <a:pPr marL="0" indent="0">
              <a:buClr>
                <a:srgbClr val="000000"/>
              </a:buClr>
              <a:buSzPct val="125000"/>
              <a:buFont typeface="Georgia" panose="02040502050405020303" pitchFamily="18" charset="0"/>
              <a:buChar char="•"/>
            </a:pPr>
            <a:r>
              <a:rPr lang="en-US" altLang="en-US" sz="4800" dirty="0">
                <a:latin typeface="+mn-lt"/>
                <a:sym typeface="Georgia" panose="02040502050405020303" pitchFamily="18" charset="0"/>
              </a:rPr>
              <a:t>the slope detector in the machine (Invalid Sample)</a:t>
            </a:r>
            <a:endParaRPr lang="en-US" altLang="en-US" sz="4800" dirty="0">
              <a:latin typeface="+mn-lt"/>
              <a:ea typeface="ヒラギノ明朝 ProN W3" charset="-128"/>
              <a:sym typeface="Georgia" panose="02040502050405020303" pitchFamily="18" charset="0"/>
            </a:endParaRPr>
          </a:p>
          <a:p>
            <a:pPr marL="0" indent="0" defTabSz="578358">
              <a:spcBef>
                <a:spcPts val="2300"/>
              </a:spcBef>
              <a:buClrTx/>
              <a:buSzTx/>
              <a:buFontTx/>
              <a:buNone/>
              <a:defRPr sz="3564"/>
            </a:pPr>
            <a:endParaRPr dirty="0"/>
          </a:p>
        </p:txBody>
      </p:sp>
    </p:spTree>
    <p:extLst>
      <p:ext uri="{BB962C8B-B14F-4D97-AF65-F5344CB8AC3E}">
        <p14:creationId xmlns:p14="http://schemas.microsoft.com/office/powerpoint/2010/main" val="547906081"/>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tool in front of a table&#10;&#10;Description automatically generated">
            <a:extLst>
              <a:ext uri="{FF2B5EF4-FFF2-40B4-BE49-F238E27FC236}">
                <a16:creationId xmlns:a16="http://schemas.microsoft.com/office/drawing/2014/main" id="{6F0E0F26-8317-492B-A7BC-816F82442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241" y="2773167"/>
            <a:ext cx="5044997" cy="5424488"/>
          </a:xfrm>
          <a:prstGeom prst="rect">
            <a:avLst/>
          </a:prstGeom>
        </p:spPr>
      </p:pic>
      <p:cxnSp>
        <p:nvCxnSpPr>
          <p:cNvPr id="3" name="Straight Connector 2">
            <a:extLst>
              <a:ext uri="{FF2B5EF4-FFF2-40B4-BE49-F238E27FC236}">
                <a16:creationId xmlns:a16="http://schemas.microsoft.com/office/drawing/2014/main" id="{0F8B08D0-7E34-C88E-AC0C-538C6356885F}"/>
              </a:ext>
            </a:extLst>
          </p:cNvPr>
          <p:cNvCxnSpPr/>
          <p:nvPr/>
        </p:nvCxnSpPr>
        <p:spPr>
          <a:xfrm flipH="1" flipV="1">
            <a:off x="4526280" y="4343400"/>
            <a:ext cx="1976120" cy="3566160"/>
          </a:xfrm>
          <a:prstGeom prst="line">
            <a:avLst/>
          </a:prstGeom>
          <a:ln w="130175">
            <a:solidFill>
              <a:srgbClr val="FF0000"/>
            </a:solidFill>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0F9BD5A7-1D55-22C7-CD85-7488800584B0}"/>
              </a:ext>
            </a:extLst>
          </p:cNvPr>
          <p:cNvCxnSpPr/>
          <p:nvPr/>
        </p:nvCxnSpPr>
        <p:spPr>
          <a:xfrm flipH="1">
            <a:off x="4348241" y="4876800"/>
            <a:ext cx="2034540" cy="2255520"/>
          </a:xfrm>
          <a:prstGeom prst="line">
            <a:avLst/>
          </a:prstGeom>
          <a:noFill/>
          <a:ln w="127000" cap="flat">
            <a:solidFill>
              <a:srgbClr val="FF000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39518807"/>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62882E-E968-4B54-3BD1-0AEEE9766315}"/>
              </a:ext>
            </a:extLst>
          </p:cNvPr>
          <p:cNvSpPr txBox="1"/>
          <p:nvPr/>
        </p:nvSpPr>
        <p:spPr>
          <a:xfrm>
            <a:off x="876300" y="2545080"/>
            <a:ext cx="11639550" cy="74789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US" b="1" dirty="0">
                <a:effectLst/>
              </a:rPr>
              <a:t>A.</a:t>
            </a:r>
            <a:r>
              <a:rPr lang="en-US" dirty="0"/>
              <a:t> The instrument should be operated by either a certified operator or technician.</a:t>
            </a:r>
          </a:p>
          <a:p>
            <a:pPr algn="just"/>
            <a:r>
              <a:rPr lang="en-US" b="1" dirty="0">
                <a:effectLst/>
              </a:rPr>
              <a:t>B.</a:t>
            </a:r>
            <a:r>
              <a:rPr lang="en-US" dirty="0"/>
              <a:t> </a:t>
            </a:r>
            <a:r>
              <a:rPr lang="en-US" b="1" dirty="0"/>
              <a:t>Breath specimen analyzed for breath alcohol concentration shall be essentially alveolar or end expiratory in composition according to the analysis method utilized.</a:t>
            </a:r>
          </a:p>
          <a:p>
            <a:pPr algn="just"/>
            <a:r>
              <a:rPr lang="en-US" b="1" dirty="0">
                <a:effectLst/>
              </a:rPr>
              <a:t>	1.</a:t>
            </a:r>
            <a:r>
              <a:rPr lang="en-US" dirty="0"/>
              <a:t> The results of tests to determine breath alcohol concentration shall be expressed as equivalent grams of alcohol per 210 liters of breath.</a:t>
            </a:r>
          </a:p>
          <a:p>
            <a:pPr algn="just"/>
            <a:r>
              <a:rPr lang="en-US" b="1" dirty="0">
                <a:effectLst/>
              </a:rPr>
              <a:t>	2.</a:t>
            </a:r>
            <a:r>
              <a:rPr lang="en-US" dirty="0"/>
              <a:t> Analytical results on a breath alcohol concentration test shall be recorded using terminology established by State statute and reported to three decimal places.</a:t>
            </a:r>
          </a:p>
          <a:p>
            <a:pPr algn="just"/>
            <a:r>
              <a:rPr lang="en-US" b="1" dirty="0">
                <a:effectLst/>
              </a:rPr>
              <a:t>	a.</a:t>
            </a:r>
            <a:r>
              <a:rPr lang="en-US" dirty="0"/>
              <a:t> For example, a result of 0.237g/210L shall be reported as 0.237.</a:t>
            </a:r>
          </a:p>
          <a:p>
            <a:pPr algn="just"/>
            <a:r>
              <a:rPr lang="en-US" b="1" dirty="0">
                <a:effectLst/>
              </a:rPr>
              <a:t>C.</a:t>
            </a:r>
            <a:r>
              <a:rPr lang="en-US" dirty="0"/>
              <a:t> Results of breath alcohol concentration tests will be printed by the instrument.</a:t>
            </a:r>
          </a:p>
          <a:p>
            <a:pPr algn="just"/>
            <a:r>
              <a:rPr lang="en-US" b="1" dirty="0">
                <a:effectLst/>
              </a:rPr>
              <a:t>D.</a:t>
            </a:r>
            <a:r>
              <a:rPr lang="en-US" dirty="0"/>
              <a:t> Results are deemed to be an exact representation of breath alcohol concentration at the time of test.</a:t>
            </a:r>
          </a:p>
          <a:p>
            <a:pPr algn="just"/>
            <a:r>
              <a:rPr lang="en-US" b="1" dirty="0">
                <a:effectLst/>
              </a:rPr>
              <a:t>E.</a:t>
            </a:r>
            <a:r>
              <a:rPr lang="en-US" dirty="0"/>
              <a:t> The printed results of a breath alcohol concentration test will be retained by the operator or the operator's individual agencies' designated record or evidence custodian.</a:t>
            </a:r>
          </a:p>
          <a:p>
            <a:pPr algn="just"/>
            <a:r>
              <a:rPr lang="en-US" b="1" dirty="0">
                <a:effectLst/>
              </a:rPr>
              <a:t>F.</a:t>
            </a:r>
            <a:r>
              <a:rPr lang="en-US" dirty="0"/>
              <a:t> Instrument internal standards on a breath alcohol concentration test do not have to be recorded numerically.</a:t>
            </a:r>
            <a:endParaRPr lang="en-US" i="1" dirty="0">
              <a:effectLst/>
            </a:endParaRPr>
          </a:p>
          <a:p>
            <a:pPr algn="just"/>
            <a:endParaRPr lang="en-US" i="1" dirty="0"/>
          </a:p>
          <a:p>
            <a:pPr algn="just"/>
            <a:r>
              <a:rPr lang="en-US" dirty="0"/>
              <a:t>Section R714-500-7 - Breath Alcohol Concentration Test Analytical Results</a:t>
            </a:r>
          </a:p>
          <a:p>
            <a:pPr algn="just"/>
            <a:endParaRPr lang="en-US" i="1" dirty="0">
              <a:effectLst/>
            </a:endParaRPr>
          </a:p>
        </p:txBody>
      </p:sp>
      <p:sp>
        <p:nvSpPr>
          <p:cNvPr id="2" name="Title 1">
            <a:extLst>
              <a:ext uri="{FF2B5EF4-FFF2-40B4-BE49-F238E27FC236}">
                <a16:creationId xmlns:a16="http://schemas.microsoft.com/office/drawing/2014/main" id="{875E1086-EB39-55E4-CE47-26BFB91B3382}"/>
              </a:ext>
            </a:extLst>
          </p:cNvPr>
          <p:cNvSpPr>
            <a:spLocks noGrp="1"/>
          </p:cNvSpPr>
          <p:nvPr>
            <p:ph type="title"/>
          </p:nvPr>
        </p:nvSpPr>
        <p:spPr>
          <a:xfrm>
            <a:off x="650240" y="584200"/>
            <a:ext cx="11704320" cy="1625600"/>
          </a:xfrm>
        </p:spPr>
        <p:txBody>
          <a:bodyPr>
            <a:normAutofit/>
          </a:bodyPr>
          <a:lstStyle/>
          <a:p>
            <a:pPr algn="just"/>
            <a:r>
              <a:rPr lang="en-US" sz="4400" dirty="0"/>
              <a:t>Utah has given you a couple of little gifts. This is #1.</a:t>
            </a:r>
          </a:p>
        </p:txBody>
      </p:sp>
    </p:spTree>
    <p:extLst>
      <p:ext uri="{BB962C8B-B14F-4D97-AF65-F5344CB8AC3E}">
        <p14:creationId xmlns:p14="http://schemas.microsoft.com/office/powerpoint/2010/main" val="2513921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title"/>
          </p:nvPr>
        </p:nvSpPr>
        <p:spPr>
          <a:xfrm>
            <a:off x="508000" y="855518"/>
            <a:ext cx="11988800" cy="1219200"/>
          </a:xfrm>
          <a:prstGeom prst="rect">
            <a:avLst/>
          </a:prstGeom>
        </p:spPr>
        <p:txBody>
          <a:bodyPr>
            <a:noAutofit/>
          </a:bodyPr>
          <a:lstStyle>
            <a:lvl1pPr algn="l" defTabSz="397256">
              <a:spcBef>
                <a:spcPts val="1000"/>
              </a:spcBef>
              <a:defRPr sz="4760"/>
            </a:lvl1pPr>
          </a:lstStyle>
          <a:p>
            <a:pPr algn="ctr"/>
            <a:r>
              <a:rPr lang="en-US" sz="5400" dirty="0">
                <a:latin typeface="Georgia" panose="02040502050405020303" pitchFamily="18" charset="0"/>
              </a:rPr>
              <a:t>The Mouth Alcohol Defense starts with the </a:t>
            </a:r>
            <a:r>
              <a:rPr lang="en-US" sz="5400" dirty="0" err="1">
                <a:latin typeface="Georgia" panose="02040502050405020303" pitchFamily="18" charset="0"/>
              </a:rPr>
              <a:t>Intoxilyzer</a:t>
            </a:r>
            <a:r>
              <a:rPr lang="en-US" sz="5400" dirty="0">
                <a:latin typeface="Georgia" panose="02040502050405020303" pitchFamily="18" charset="0"/>
              </a:rPr>
              <a:t> Operator’s Manual</a:t>
            </a:r>
          </a:p>
        </p:txBody>
      </p:sp>
      <p:pic>
        <p:nvPicPr>
          <p:cNvPr id="5" name="Picture 4">
            <a:extLst>
              <a:ext uri="{FF2B5EF4-FFF2-40B4-BE49-F238E27FC236}">
                <a16:creationId xmlns:a16="http://schemas.microsoft.com/office/drawing/2014/main" id="{58A40B3F-F3C3-9144-406E-24C579165658}"/>
              </a:ext>
            </a:extLst>
          </p:cNvPr>
          <p:cNvPicPr>
            <a:picLocks noChangeAspect="1"/>
          </p:cNvPicPr>
          <p:nvPr/>
        </p:nvPicPr>
        <p:blipFill>
          <a:blip r:embed="rId3"/>
          <a:stretch>
            <a:fillRect/>
          </a:stretch>
        </p:blipFill>
        <p:spPr>
          <a:xfrm>
            <a:off x="3807476" y="2740611"/>
            <a:ext cx="5050774" cy="6157471"/>
          </a:xfrm>
          <a:prstGeom prst="rect">
            <a:avLst/>
          </a:prstGeom>
        </p:spPr>
      </p:pic>
    </p:spTree>
    <p:extLst>
      <p:ext uri="{BB962C8B-B14F-4D97-AF65-F5344CB8AC3E}">
        <p14:creationId xmlns:p14="http://schemas.microsoft.com/office/powerpoint/2010/main" val="1525046081"/>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56">
            <a:extLst>
              <a:ext uri="{FF2B5EF4-FFF2-40B4-BE49-F238E27FC236}">
                <a16:creationId xmlns:a16="http://schemas.microsoft.com/office/drawing/2014/main" id="{A5B7C5AC-6DF7-4477-A6DD-34DAA429206C}"/>
              </a:ext>
            </a:extLst>
          </p:cNvPr>
          <p:cNvSpPr txBox="1">
            <a:spLocks/>
          </p:cNvSpPr>
          <p:nvPr/>
        </p:nvSpPr>
        <p:spPr>
          <a:xfrm>
            <a:off x="508000" y="376274"/>
            <a:ext cx="11988800" cy="203672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584200" rtl="0" latinLnBrk="0">
              <a:lnSpc>
                <a:spcPct val="100000"/>
              </a:lnSpc>
              <a:spcBef>
                <a:spcPts val="0"/>
              </a:spcBef>
              <a:spcAft>
                <a:spcPts val="0"/>
              </a:spcAft>
              <a:buClrTx/>
              <a:buSzTx/>
              <a:buFontTx/>
              <a:buNone/>
              <a:tabLst/>
              <a:defRPr sz="2400" b="0" i="0" u="none" strike="noStrike" cap="none" spc="0" baseline="0">
                <a:ln>
                  <a:noFill/>
                </a:ln>
                <a:solidFill>
                  <a:srgbClr val="414141"/>
                </a:solidFill>
                <a:uFillTx/>
                <a:latin typeface="Palatino"/>
                <a:ea typeface="Palatino"/>
                <a:cs typeface="Palatino"/>
                <a:sym typeface="Palatino"/>
              </a:defRPr>
            </a:lvl1pPr>
            <a:lvl2pPr marL="0" marR="0" indent="228600" algn="l" defTabSz="584200" rtl="0" latinLnBrk="0">
              <a:lnSpc>
                <a:spcPct val="100000"/>
              </a:lnSpc>
              <a:spcBef>
                <a:spcPts val="0"/>
              </a:spcBef>
              <a:spcAft>
                <a:spcPts val="0"/>
              </a:spcAft>
              <a:buClrTx/>
              <a:buSzTx/>
              <a:buFontTx/>
              <a:buNone/>
              <a:tabLst/>
              <a:defRPr sz="2400" b="0" i="0" u="none" strike="noStrike" cap="none" spc="0" baseline="0">
                <a:ln>
                  <a:noFill/>
                </a:ln>
                <a:solidFill>
                  <a:srgbClr val="414141"/>
                </a:solidFill>
                <a:uFillTx/>
                <a:latin typeface="Palatino"/>
                <a:ea typeface="Palatino"/>
                <a:cs typeface="Palatino"/>
                <a:sym typeface="Palatino"/>
              </a:defRPr>
            </a:lvl2pPr>
            <a:lvl3pPr marL="0" marR="0" indent="457200" algn="l" defTabSz="584200" rtl="0" latinLnBrk="0">
              <a:lnSpc>
                <a:spcPct val="100000"/>
              </a:lnSpc>
              <a:spcBef>
                <a:spcPts val="0"/>
              </a:spcBef>
              <a:spcAft>
                <a:spcPts val="0"/>
              </a:spcAft>
              <a:buClrTx/>
              <a:buSzTx/>
              <a:buFontTx/>
              <a:buNone/>
              <a:tabLst/>
              <a:defRPr sz="2400" b="0" i="0" u="none" strike="noStrike" cap="none" spc="0" baseline="0">
                <a:ln>
                  <a:noFill/>
                </a:ln>
                <a:solidFill>
                  <a:srgbClr val="414141"/>
                </a:solidFill>
                <a:uFillTx/>
                <a:latin typeface="Palatino"/>
                <a:ea typeface="Palatino"/>
                <a:cs typeface="Palatino"/>
                <a:sym typeface="Palatino"/>
              </a:defRPr>
            </a:lvl3pPr>
            <a:lvl4pPr marL="0" marR="0" indent="685800" algn="l" defTabSz="584200" rtl="0" latinLnBrk="0">
              <a:lnSpc>
                <a:spcPct val="100000"/>
              </a:lnSpc>
              <a:spcBef>
                <a:spcPts val="0"/>
              </a:spcBef>
              <a:spcAft>
                <a:spcPts val="0"/>
              </a:spcAft>
              <a:buClrTx/>
              <a:buSzTx/>
              <a:buFontTx/>
              <a:buNone/>
              <a:tabLst/>
              <a:defRPr sz="2400" b="0" i="0" u="none" strike="noStrike" cap="none" spc="0" baseline="0">
                <a:ln>
                  <a:noFill/>
                </a:ln>
                <a:solidFill>
                  <a:srgbClr val="414141"/>
                </a:solidFill>
                <a:uFillTx/>
                <a:latin typeface="Palatino"/>
                <a:ea typeface="Palatino"/>
                <a:cs typeface="Palatino"/>
                <a:sym typeface="Palatino"/>
              </a:defRPr>
            </a:lvl4pPr>
            <a:lvl5pPr marL="0" marR="0" indent="914400" algn="l" defTabSz="584200" rtl="0" latinLnBrk="0">
              <a:lnSpc>
                <a:spcPct val="100000"/>
              </a:lnSpc>
              <a:spcBef>
                <a:spcPts val="0"/>
              </a:spcBef>
              <a:spcAft>
                <a:spcPts val="0"/>
              </a:spcAft>
              <a:buClrTx/>
              <a:buSzTx/>
              <a:buFontTx/>
              <a:buNone/>
              <a:tabLst/>
              <a:defRPr sz="2400" b="0" i="0" u="none" strike="noStrike" cap="none" spc="0" baseline="0">
                <a:ln>
                  <a:noFill/>
                </a:ln>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9pPr>
          </a:lstStyle>
          <a:p>
            <a:pPr marR="182880" defTabSz="182880" hangingPunct="1">
              <a:defRPr sz="480">
                <a:solidFill>
                  <a:srgbClr val="000000"/>
                </a:solidFill>
                <a:latin typeface="Times New Roman"/>
                <a:ea typeface="Times New Roman"/>
                <a:cs typeface="Times New Roman"/>
                <a:sym typeface="Times New Roman"/>
              </a:defRPr>
            </a:pPr>
            <a:r>
              <a:rPr lang="en-US" altLang="en-US" sz="3600" dirty="0">
                <a:solidFill>
                  <a:srgbClr val="000000"/>
                </a:solidFill>
                <a:latin typeface="Georgia" panose="02040502050405020303" pitchFamily="18" charset="0"/>
                <a:ea typeface="Times New Roman"/>
                <a:cs typeface="Times New Roman"/>
                <a:sym typeface="Georgia" panose="02040502050405020303" pitchFamily="18" charset="0"/>
              </a:rPr>
              <a:t>The possibility of mouth alcohol is dangerous stuff when the State relies upon a breath test to prove an “unlawful alcohol concentration” </a:t>
            </a:r>
            <a:r>
              <a:rPr lang="en-US" altLang="ja-JP" sz="3600" dirty="0">
                <a:solidFill>
                  <a:srgbClr val="000000"/>
                </a:solidFill>
                <a:latin typeface="Georgia" panose="02040502050405020303" pitchFamily="18" charset="0"/>
                <a:ea typeface="Times New Roman"/>
                <a:cs typeface="Times New Roman"/>
                <a:sym typeface="Georgia" panose="02040502050405020303" pitchFamily="18" charset="0"/>
              </a:rPr>
              <a:t>charge.</a:t>
            </a:r>
            <a:endParaRPr lang="en-US" sz="3600" dirty="0">
              <a:solidFill>
                <a:srgbClr val="000000"/>
              </a:solidFill>
              <a:latin typeface="Georgia" panose="02040502050405020303" pitchFamily="18" charset="0"/>
              <a:ea typeface="Times New Roman"/>
              <a:cs typeface="Times New Roman"/>
              <a:sym typeface="Times New Roman"/>
            </a:endParaRPr>
          </a:p>
        </p:txBody>
      </p:sp>
      <p:pic>
        <p:nvPicPr>
          <p:cNvPr id="3" name="Picture 2">
            <a:extLst>
              <a:ext uri="{FF2B5EF4-FFF2-40B4-BE49-F238E27FC236}">
                <a16:creationId xmlns:a16="http://schemas.microsoft.com/office/drawing/2014/main" id="{008B1493-AB4F-9E0F-D1D0-2E417CFEBF49}"/>
              </a:ext>
            </a:extLst>
          </p:cNvPr>
          <p:cNvPicPr>
            <a:picLocks noChangeAspect="1"/>
          </p:cNvPicPr>
          <p:nvPr/>
        </p:nvPicPr>
        <p:blipFill>
          <a:blip r:embed="rId2"/>
          <a:stretch>
            <a:fillRect/>
          </a:stretch>
        </p:blipFill>
        <p:spPr>
          <a:xfrm>
            <a:off x="810997" y="2540000"/>
            <a:ext cx="11382806" cy="5199175"/>
          </a:xfrm>
          <a:prstGeom prst="rect">
            <a:avLst/>
          </a:prstGeom>
        </p:spPr>
      </p:pic>
    </p:spTree>
    <p:extLst>
      <p:ext uri="{BB962C8B-B14F-4D97-AF65-F5344CB8AC3E}">
        <p14:creationId xmlns:p14="http://schemas.microsoft.com/office/powerpoint/2010/main" val="49120123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1037" y="2774527"/>
            <a:ext cx="11151471" cy="5616354"/>
          </a:xfrm>
        </p:spPr>
        <p:txBody>
          <a:bodyPr>
            <a:normAutofit fontScale="92500" lnSpcReduction="20000"/>
          </a:bodyPr>
          <a:lstStyle/>
          <a:p>
            <a:pPr algn="just"/>
            <a:endParaRPr lang="en-US" dirty="0">
              <a:solidFill>
                <a:schemeClr val="tx1"/>
              </a:solidFill>
              <a:latin typeface="Times New Roman" panose="02020603050405020304" pitchFamily="18" charset="0"/>
              <a:cs typeface="Times New Roman" panose="02020603050405020304" pitchFamily="18" charset="0"/>
            </a:endParaRPr>
          </a:p>
          <a:p>
            <a:pPr algn="just"/>
            <a:r>
              <a:rPr lang="en-US" b="0" i="0" dirty="0">
                <a:solidFill>
                  <a:srgbClr val="000000"/>
                </a:solidFill>
                <a:effectLst/>
                <a:latin typeface="Times New Roman" panose="02020603050405020304" pitchFamily="18" charset="0"/>
                <a:cs typeface="Times New Roman" panose="02020603050405020304" pitchFamily="18" charset="0"/>
              </a:rPr>
              <a:t>The law presumes that Susan is not guilty of the crime(s) charged. </a:t>
            </a:r>
          </a:p>
          <a:p>
            <a:pPr algn="just"/>
            <a:r>
              <a:rPr lang="en-US" b="0" i="0" dirty="0">
                <a:solidFill>
                  <a:srgbClr val="000000"/>
                </a:solidFill>
                <a:effectLst/>
                <a:latin typeface="Times New Roman" panose="02020603050405020304" pitchFamily="18" charset="0"/>
                <a:cs typeface="Times New Roman" panose="02020603050405020304" pitchFamily="18" charset="0"/>
              </a:rPr>
              <a:t>This presumption persists unless the prosecution's evidence convinces you </a:t>
            </a:r>
            <a:r>
              <a:rPr lang="en-US" b="0" i="1" dirty="0">
                <a:solidFill>
                  <a:srgbClr val="000000"/>
                </a:solidFill>
                <a:effectLst/>
                <a:latin typeface="Times New Roman" panose="02020603050405020304" pitchFamily="18" charset="0"/>
                <a:cs typeface="Times New Roman" panose="02020603050405020304" pitchFamily="18" charset="0"/>
              </a:rPr>
              <a:t>beyond a reasonable doubt </a:t>
            </a:r>
            <a:r>
              <a:rPr lang="en-US" b="0" i="0" dirty="0">
                <a:solidFill>
                  <a:srgbClr val="000000"/>
                </a:solidFill>
                <a:effectLst/>
                <a:latin typeface="Times New Roman" panose="02020603050405020304" pitchFamily="18" charset="0"/>
                <a:cs typeface="Times New Roman" panose="02020603050405020304" pitchFamily="18" charset="0"/>
              </a:rPr>
              <a:t>that the defendant is guilty.</a:t>
            </a:r>
          </a:p>
          <a:p>
            <a:pPr algn="just"/>
            <a:endParaRPr lang="en-US" b="1" i="0" u="none" strike="noStrike" dirty="0">
              <a:solidFill>
                <a:srgbClr val="222233"/>
              </a:solidFill>
              <a:effectLst/>
              <a:latin typeface="Times New Roman" panose="02020603050405020304" pitchFamily="18" charset="0"/>
              <a:cs typeface="Times New Roman" panose="02020603050405020304" pitchFamily="18" charset="0"/>
            </a:endParaRPr>
          </a:p>
          <a:p>
            <a:pPr algn="just"/>
            <a:r>
              <a:rPr lang="en-US" b="1" i="0" u="none" strike="noStrike" dirty="0">
                <a:solidFill>
                  <a:srgbClr val="222233"/>
                </a:solidFill>
                <a:effectLst/>
                <a:latin typeface="Times New Roman" panose="02020603050405020304" pitchFamily="18" charset="0"/>
                <a:cs typeface="Times New Roman" panose="02020603050405020304" pitchFamily="18" charset="0"/>
              </a:rPr>
              <a:t>CR104 Presumption of Innocence.</a:t>
            </a:r>
          </a:p>
          <a:p>
            <a:pPr algn="just"/>
            <a:r>
              <a:rPr lang="en-US" dirty="0">
                <a:solidFill>
                  <a:srgbClr val="000000"/>
                </a:solidFill>
                <a:latin typeface="Times New Roman" panose="02020603050405020304" pitchFamily="18" charset="0"/>
                <a:cs typeface="Times New Roman" panose="02020603050405020304" pitchFamily="18" charset="0"/>
              </a:rPr>
              <a:t>https://legacy.utcourts.gov/muji/?cat=2</a:t>
            </a:r>
          </a:p>
          <a:p>
            <a:pPr algn="just"/>
            <a:endParaRPr lang="en-US" b="1" i="0" u="none" strike="noStrike" dirty="0">
              <a:solidFill>
                <a:srgbClr val="222233"/>
              </a:solidFill>
              <a:effectLst/>
              <a:latin typeface="Times New Roman" panose="02020603050405020304" pitchFamily="18" charset="0"/>
              <a:cs typeface="Times New Roman" panose="02020603050405020304" pitchFamily="18" charset="0"/>
            </a:endParaRPr>
          </a:p>
          <a:p>
            <a:pPr algn="just"/>
            <a:endParaRPr lang="en-US" dirty="0">
              <a:solidFill>
                <a:schemeClr val="tx1"/>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EFBE8B12-CBCE-190F-B543-9E4115663075}"/>
              </a:ext>
            </a:extLst>
          </p:cNvPr>
          <p:cNvSpPr>
            <a:spLocks noGrp="1"/>
          </p:cNvSpPr>
          <p:nvPr>
            <p:ph type="ctrTitle"/>
          </p:nvPr>
        </p:nvSpPr>
        <p:spPr>
          <a:xfrm>
            <a:off x="422254" y="683913"/>
            <a:ext cx="12198413" cy="1581771"/>
          </a:xfrm>
        </p:spPr>
        <p:txBody>
          <a:bodyPr>
            <a:normAutofit/>
          </a:bodyPr>
          <a:lstStyle/>
          <a:p>
            <a:r>
              <a:rPr lang="en-US" sz="4800" dirty="0">
                <a:solidFill>
                  <a:srgbClr val="FF0000"/>
                </a:solidFill>
                <a:latin typeface="Times New Roman" panose="02020603050405020304" pitchFamily="18" charset="0"/>
                <a:cs typeface="Times New Roman" panose="02020603050405020304" pitchFamily="18" charset="0"/>
              </a:rPr>
              <a:t>How do you view this case?</a:t>
            </a:r>
          </a:p>
        </p:txBody>
      </p:sp>
    </p:spTree>
    <p:extLst>
      <p:ext uri="{BB962C8B-B14F-4D97-AF65-F5344CB8AC3E}">
        <p14:creationId xmlns:p14="http://schemas.microsoft.com/office/powerpoint/2010/main" val="4133087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title"/>
          </p:nvPr>
        </p:nvSpPr>
        <p:spPr>
          <a:xfrm>
            <a:off x="508000" y="855518"/>
            <a:ext cx="11988800" cy="1219200"/>
          </a:xfrm>
          <a:prstGeom prst="rect">
            <a:avLst/>
          </a:prstGeom>
        </p:spPr>
        <p:txBody>
          <a:bodyPr>
            <a:noAutofit/>
          </a:bodyPr>
          <a:lstStyle>
            <a:lvl1pPr algn="l" defTabSz="397256">
              <a:spcBef>
                <a:spcPts val="1000"/>
              </a:spcBef>
              <a:defRPr sz="4760"/>
            </a:lvl1pPr>
          </a:lstStyle>
          <a:p>
            <a:pPr algn="ctr"/>
            <a:r>
              <a:rPr lang="en-US" sz="4000" dirty="0">
                <a:latin typeface="Georgia" panose="02040502050405020303" pitchFamily="18" charset="0"/>
              </a:rPr>
              <a:t>Gift #2 that Utah has given you</a:t>
            </a:r>
          </a:p>
        </p:txBody>
      </p:sp>
      <p:pic>
        <p:nvPicPr>
          <p:cNvPr id="6" name="Picture 5">
            <a:extLst>
              <a:ext uri="{FF2B5EF4-FFF2-40B4-BE49-F238E27FC236}">
                <a16:creationId xmlns:a16="http://schemas.microsoft.com/office/drawing/2014/main" id="{6953C7CB-2CD5-1FBF-8893-1407A47F349F}"/>
              </a:ext>
            </a:extLst>
          </p:cNvPr>
          <p:cNvPicPr>
            <a:picLocks noChangeAspect="1"/>
          </p:cNvPicPr>
          <p:nvPr/>
        </p:nvPicPr>
        <p:blipFill>
          <a:blip r:embed="rId3"/>
          <a:stretch>
            <a:fillRect/>
          </a:stretch>
        </p:blipFill>
        <p:spPr>
          <a:xfrm>
            <a:off x="653233" y="3279132"/>
            <a:ext cx="11698333" cy="4658375"/>
          </a:xfrm>
          <a:prstGeom prst="rect">
            <a:avLst/>
          </a:prstGeom>
        </p:spPr>
      </p:pic>
    </p:spTree>
    <p:extLst>
      <p:ext uri="{BB962C8B-B14F-4D97-AF65-F5344CB8AC3E}">
        <p14:creationId xmlns:p14="http://schemas.microsoft.com/office/powerpoint/2010/main" val="4031166651"/>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title"/>
          </p:nvPr>
        </p:nvSpPr>
        <p:spPr>
          <a:xfrm>
            <a:off x="508000" y="855518"/>
            <a:ext cx="11988800" cy="1219200"/>
          </a:xfrm>
          <a:prstGeom prst="rect">
            <a:avLst/>
          </a:prstGeom>
        </p:spPr>
        <p:txBody>
          <a:bodyPr>
            <a:noAutofit/>
          </a:bodyPr>
          <a:lstStyle>
            <a:lvl1pPr algn="l" defTabSz="397256">
              <a:spcBef>
                <a:spcPts val="1000"/>
              </a:spcBef>
              <a:defRPr sz="4760"/>
            </a:lvl1pPr>
          </a:lstStyle>
          <a:p>
            <a:pPr algn="ctr"/>
            <a:r>
              <a:rPr lang="en-US" sz="4000" dirty="0">
                <a:latin typeface="Georgia" panose="02040502050405020303" pitchFamily="18" charset="0"/>
              </a:rPr>
              <a:t>Is there a State expert in Utah that would dare disagree with Dr. </a:t>
            </a:r>
            <a:r>
              <a:rPr lang="en-US" sz="4000" dirty="0" err="1">
                <a:latin typeface="Georgia" panose="02040502050405020303" pitchFamily="18" charset="0"/>
              </a:rPr>
              <a:t>Dubowski</a:t>
            </a:r>
            <a:r>
              <a:rPr lang="en-US" sz="4000" dirty="0">
                <a:latin typeface="Georgia" panose="02040502050405020303" pitchFamily="18" charset="0"/>
              </a:rPr>
              <a:t>? </a:t>
            </a:r>
          </a:p>
        </p:txBody>
      </p:sp>
      <p:pic>
        <p:nvPicPr>
          <p:cNvPr id="3" name="Picture 2">
            <a:extLst>
              <a:ext uri="{FF2B5EF4-FFF2-40B4-BE49-F238E27FC236}">
                <a16:creationId xmlns:a16="http://schemas.microsoft.com/office/drawing/2014/main" id="{75FC31CB-363B-E789-3F80-A183223E1073}"/>
              </a:ext>
            </a:extLst>
          </p:cNvPr>
          <p:cNvPicPr>
            <a:picLocks noChangeAspect="1"/>
          </p:cNvPicPr>
          <p:nvPr/>
        </p:nvPicPr>
        <p:blipFill>
          <a:blip r:embed="rId3"/>
          <a:stretch>
            <a:fillRect/>
          </a:stretch>
        </p:blipFill>
        <p:spPr>
          <a:xfrm>
            <a:off x="1976120" y="2494292"/>
            <a:ext cx="9052559" cy="6403790"/>
          </a:xfrm>
          <a:prstGeom prst="rect">
            <a:avLst/>
          </a:prstGeom>
        </p:spPr>
      </p:pic>
    </p:spTree>
    <p:extLst>
      <p:ext uri="{BB962C8B-B14F-4D97-AF65-F5344CB8AC3E}">
        <p14:creationId xmlns:p14="http://schemas.microsoft.com/office/powerpoint/2010/main" val="3368060597"/>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title"/>
          </p:nvPr>
        </p:nvSpPr>
        <p:spPr>
          <a:xfrm>
            <a:off x="508000" y="855518"/>
            <a:ext cx="11988800" cy="1219200"/>
          </a:xfrm>
          <a:prstGeom prst="rect">
            <a:avLst/>
          </a:prstGeom>
        </p:spPr>
        <p:txBody>
          <a:bodyPr>
            <a:noAutofit/>
          </a:bodyPr>
          <a:lstStyle>
            <a:lvl1pPr algn="l" defTabSz="397256">
              <a:spcBef>
                <a:spcPts val="1000"/>
              </a:spcBef>
              <a:defRPr sz="4760"/>
            </a:lvl1pPr>
          </a:lstStyle>
          <a:p>
            <a:pPr algn="ctr"/>
            <a:r>
              <a:rPr lang="en-US" sz="5400" dirty="0">
                <a:latin typeface="Georgia" panose="02040502050405020303" pitchFamily="18" charset="0"/>
              </a:rPr>
              <a:t>Even the National Safety Council says we need 2 samples: </a:t>
            </a:r>
          </a:p>
        </p:txBody>
      </p:sp>
      <p:pic>
        <p:nvPicPr>
          <p:cNvPr id="3" name="Picture 2">
            <a:extLst>
              <a:ext uri="{FF2B5EF4-FFF2-40B4-BE49-F238E27FC236}">
                <a16:creationId xmlns:a16="http://schemas.microsoft.com/office/drawing/2014/main" id="{865920B6-293B-F40B-3836-4A0EF99C314D}"/>
              </a:ext>
            </a:extLst>
          </p:cNvPr>
          <p:cNvPicPr>
            <a:picLocks noChangeAspect="1"/>
          </p:cNvPicPr>
          <p:nvPr/>
        </p:nvPicPr>
        <p:blipFill>
          <a:blip r:embed="rId3"/>
          <a:stretch>
            <a:fillRect/>
          </a:stretch>
        </p:blipFill>
        <p:spPr>
          <a:xfrm>
            <a:off x="2206025" y="3042981"/>
            <a:ext cx="8592749" cy="3667637"/>
          </a:xfrm>
          <a:prstGeom prst="rect">
            <a:avLst/>
          </a:prstGeom>
        </p:spPr>
      </p:pic>
    </p:spTree>
    <p:extLst>
      <p:ext uri="{BB962C8B-B14F-4D97-AF65-F5344CB8AC3E}">
        <p14:creationId xmlns:p14="http://schemas.microsoft.com/office/powerpoint/2010/main" val="2483395830"/>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title"/>
          </p:nvPr>
        </p:nvSpPr>
        <p:spPr>
          <a:xfrm>
            <a:off x="508000" y="855518"/>
            <a:ext cx="11988800" cy="1219200"/>
          </a:xfrm>
          <a:prstGeom prst="rect">
            <a:avLst/>
          </a:prstGeom>
        </p:spPr>
        <p:txBody>
          <a:bodyPr>
            <a:noAutofit/>
          </a:bodyPr>
          <a:lstStyle>
            <a:lvl1pPr algn="l" defTabSz="397256">
              <a:spcBef>
                <a:spcPts val="1000"/>
              </a:spcBef>
              <a:defRPr sz="4760"/>
            </a:lvl1pPr>
          </a:lstStyle>
          <a:p>
            <a:pPr algn="ctr"/>
            <a:r>
              <a:rPr lang="en-US" sz="4000" dirty="0">
                <a:latin typeface="Georgia" panose="02040502050405020303" pitchFamily="18" charset="0"/>
              </a:rPr>
              <a:t>Even the National Safety Council says that we need replicate tests… and they have since 1986.</a:t>
            </a:r>
          </a:p>
        </p:txBody>
      </p:sp>
      <p:pic>
        <p:nvPicPr>
          <p:cNvPr id="4" name="Picture 3">
            <a:extLst>
              <a:ext uri="{FF2B5EF4-FFF2-40B4-BE49-F238E27FC236}">
                <a16:creationId xmlns:a16="http://schemas.microsoft.com/office/drawing/2014/main" id="{2E677647-5DB8-F8CC-A876-5F41DF52F800}"/>
              </a:ext>
            </a:extLst>
          </p:cNvPr>
          <p:cNvPicPr>
            <a:picLocks noChangeAspect="1"/>
          </p:cNvPicPr>
          <p:nvPr/>
        </p:nvPicPr>
        <p:blipFill>
          <a:blip r:embed="rId3"/>
          <a:stretch>
            <a:fillRect/>
          </a:stretch>
        </p:blipFill>
        <p:spPr>
          <a:xfrm>
            <a:off x="2777605" y="2542721"/>
            <a:ext cx="7449590" cy="6496957"/>
          </a:xfrm>
          <a:prstGeom prst="rect">
            <a:avLst/>
          </a:prstGeom>
        </p:spPr>
      </p:pic>
    </p:spTree>
    <p:extLst>
      <p:ext uri="{BB962C8B-B14F-4D97-AF65-F5344CB8AC3E}">
        <p14:creationId xmlns:p14="http://schemas.microsoft.com/office/powerpoint/2010/main" val="1243479938"/>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title"/>
          </p:nvPr>
        </p:nvSpPr>
        <p:spPr>
          <a:xfrm>
            <a:off x="508000" y="855518"/>
            <a:ext cx="11988800" cy="1219200"/>
          </a:xfrm>
          <a:prstGeom prst="rect">
            <a:avLst/>
          </a:prstGeom>
        </p:spPr>
        <p:txBody>
          <a:bodyPr>
            <a:noAutofit/>
          </a:bodyPr>
          <a:lstStyle>
            <a:lvl1pPr algn="l" defTabSz="397256">
              <a:spcBef>
                <a:spcPts val="1000"/>
              </a:spcBef>
              <a:defRPr sz="4760"/>
            </a:lvl1pPr>
          </a:lstStyle>
          <a:p>
            <a:pPr algn="ctr"/>
            <a:r>
              <a:rPr lang="en-US" sz="5400" dirty="0">
                <a:latin typeface="Georgia" panose="02040502050405020303" pitchFamily="18" charset="0"/>
              </a:rPr>
              <a:t>Even the National Safety Council says we need 2 samples: </a:t>
            </a:r>
          </a:p>
        </p:txBody>
      </p:sp>
      <p:pic>
        <p:nvPicPr>
          <p:cNvPr id="3" name="Picture 2">
            <a:extLst>
              <a:ext uri="{FF2B5EF4-FFF2-40B4-BE49-F238E27FC236}">
                <a16:creationId xmlns:a16="http://schemas.microsoft.com/office/drawing/2014/main" id="{865920B6-293B-F40B-3836-4A0EF99C314D}"/>
              </a:ext>
            </a:extLst>
          </p:cNvPr>
          <p:cNvPicPr>
            <a:picLocks noChangeAspect="1"/>
          </p:cNvPicPr>
          <p:nvPr/>
        </p:nvPicPr>
        <p:blipFill>
          <a:blip r:embed="rId3"/>
          <a:stretch>
            <a:fillRect/>
          </a:stretch>
        </p:blipFill>
        <p:spPr>
          <a:xfrm>
            <a:off x="2206025" y="3042981"/>
            <a:ext cx="8592749" cy="3667637"/>
          </a:xfrm>
          <a:prstGeom prst="rect">
            <a:avLst/>
          </a:prstGeom>
        </p:spPr>
      </p:pic>
    </p:spTree>
    <p:extLst>
      <p:ext uri="{BB962C8B-B14F-4D97-AF65-F5344CB8AC3E}">
        <p14:creationId xmlns:p14="http://schemas.microsoft.com/office/powerpoint/2010/main" val="148156773"/>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title"/>
          </p:nvPr>
        </p:nvSpPr>
        <p:spPr>
          <a:xfrm>
            <a:off x="508000" y="855518"/>
            <a:ext cx="11988800" cy="1219200"/>
          </a:xfrm>
          <a:prstGeom prst="rect">
            <a:avLst/>
          </a:prstGeom>
        </p:spPr>
        <p:txBody>
          <a:bodyPr>
            <a:noAutofit/>
          </a:bodyPr>
          <a:lstStyle>
            <a:lvl1pPr algn="l" defTabSz="397256">
              <a:spcBef>
                <a:spcPts val="1000"/>
              </a:spcBef>
              <a:defRPr sz="4760"/>
            </a:lvl1pPr>
          </a:lstStyle>
          <a:p>
            <a:pPr algn="ctr"/>
            <a:r>
              <a:rPr lang="en-US" sz="4000" dirty="0">
                <a:latin typeface="Georgia" panose="02040502050405020303" pitchFamily="18" charset="0"/>
              </a:rPr>
              <a:t>And the National Safety Council continues to state how important 2 tests are: </a:t>
            </a:r>
          </a:p>
        </p:txBody>
      </p:sp>
      <p:pic>
        <p:nvPicPr>
          <p:cNvPr id="8" name="Picture 7">
            <a:extLst>
              <a:ext uri="{FF2B5EF4-FFF2-40B4-BE49-F238E27FC236}">
                <a16:creationId xmlns:a16="http://schemas.microsoft.com/office/drawing/2014/main" id="{A857BC4D-2701-E46E-A341-5B546B8DBCDE}"/>
              </a:ext>
            </a:extLst>
          </p:cNvPr>
          <p:cNvPicPr>
            <a:picLocks noChangeAspect="1"/>
          </p:cNvPicPr>
          <p:nvPr/>
        </p:nvPicPr>
        <p:blipFill>
          <a:blip r:embed="rId3"/>
          <a:stretch>
            <a:fillRect/>
          </a:stretch>
        </p:blipFill>
        <p:spPr>
          <a:xfrm>
            <a:off x="1501076" y="7678977"/>
            <a:ext cx="10002646" cy="1371791"/>
          </a:xfrm>
          <a:prstGeom prst="rect">
            <a:avLst/>
          </a:prstGeom>
        </p:spPr>
      </p:pic>
      <p:pic>
        <p:nvPicPr>
          <p:cNvPr id="10" name="Picture 9">
            <a:extLst>
              <a:ext uri="{FF2B5EF4-FFF2-40B4-BE49-F238E27FC236}">
                <a16:creationId xmlns:a16="http://schemas.microsoft.com/office/drawing/2014/main" id="{222F72CB-D06C-586E-8841-5F6766F23628}"/>
              </a:ext>
            </a:extLst>
          </p:cNvPr>
          <p:cNvPicPr>
            <a:picLocks noChangeAspect="1"/>
          </p:cNvPicPr>
          <p:nvPr/>
        </p:nvPicPr>
        <p:blipFill>
          <a:blip r:embed="rId4"/>
          <a:stretch>
            <a:fillRect/>
          </a:stretch>
        </p:blipFill>
        <p:spPr>
          <a:xfrm>
            <a:off x="1281970" y="2426981"/>
            <a:ext cx="10440857" cy="4391638"/>
          </a:xfrm>
          <a:prstGeom prst="rect">
            <a:avLst/>
          </a:prstGeom>
        </p:spPr>
      </p:pic>
    </p:spTree>
    <p:extLst>
      <p:ext uri="{BB962C8B-B14F-4D97-AF65-F5344CB8AC3E}">
        <p14:creationId xmlns:p14="http://schemas.microsoft.com/office/powerpoint/2010/main" val="1797467519"/>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337008-2A04-7270-E7CB-3915A523A2A5}"/>
              </a:ext>
            </a:extLst>
          </p:cNvPr>
          <p:cNvPicPr>
            <a:picLocks noChangeAspect="1"/>
          </p:cNvPicPr>
          <p:nvPr/>
        </p:nvPicPr>
        <p:blipFill>
          <a:blip r:embed="rId3"/>
          <a:stretch>
            <a:fillRect/>
          </a:stretch>
        </p:blipFill>
        <p:spPr>
          <a:xfrm>
            <a:off x="246697" y="3327400"/>
            <a:ext cx="12511406" cy="3378200"/>
          </a:xfrm>
          <a:prstGeom prst="rect">
            <a:avLst/>
          </a:prstGeom>
        </p:spPr>
      </p:pic>
      <p:sp>
        <p:nvSpPr>
          <p:cNvPr id="5" name="Shape 176">
            <a:extLst>
              <a:ext uri="{FF2B5EF4-FFF2-40B4-BE49-F238E27FC236}">
                <a16:creationId xmlns:a16="http://schemas.microsoft.com/office/drawing/2014/main" id="{3E633C14-D457-870C-8706-03B859502D3A}"/>
              </a:ext>
            </a:extLst>
          </p:cNvPr>
          <p:cNvSpPr>
            <a:spLocks noGrp="1"/>
          </p:cNvSpPr>
          <p:nvPr>
            <p:ph type="title"/>
          </p:nvPr>
        </p:nvSpPr>
        <p:spPr>
          <a:xfrm>
            <a:off x="508000" y="855518"/>
            <a:ext cx="11988800" cy="1219200"/>
          </a:xfrm>
          <a:prstGeom prst="rect">
            <a:avLst/>
          </a:prstGeom>
        </p:spPr>
        <p:txBody>
          <a:bodyPr>
            <a:noAutofit/>
          </a:bodyPr>
          <a:lstStyle>
            <a:lvl1pPr algn="l" defTabSz="397256">
              <a:spcBef>
                <a:spcPts val="1000"/>
              </a:spcBef>
              <a:defRPr sz="4760"/>
            </a:lvl1pPr>
          </a:lstStyle>
          <a:p>
            <a:pPr algn="ctr"/>
            <a:r>
              <a:rPr lang="en-US" sz="3000" dirty="0">
                <a:latin typeface="Georgia" panose="02040502050405020303" pitchFamily="18" charset="0"/>
              </a:rPr>
              <a:t>Why doesn’t the State of Utah want to follow basic requirements to eliminate mouth alcohol in Ms. Smith’s case? </a:t>
            </a:r>
          </a:p>
        </p:txBody>
      </p:sp>
    </p:spTree>
    <p:extLst>
      <p:ext uri="{BB962C8B-B14F-4D97-AF65-F5344CB8AC3E}">
        <p14:creationId xmlns:p14="http://schemas.microsoft.com/office/powerpoint/2010/main" val="1933827258"/>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46AE7B8-E08E-8B23-3A67-B22479F926FA}"/>
              </a:ext>
            </a:extLst>
          </p:cNvPr>
          <p:cNvPicPr>
            <a:picLocks noChangeAspect="1"/>
          </p:cNvPicPr>
          <p:nvPr/>
        </p:nvPicPr>
        <p:blipFill>
          <a:blip r:embed="rId2"/>
          <a:stretch>
            <a:fillRect/>
          </a:stretch>
        </p:blipFill>
        <p:spPr>
          <a:xfrm>
            <a:off x="2692182" y="251460"/>
            <a:ext cx="7320498" cy="8886575"/>
          </a:xfrm>
          <a:prstGeom prst="rect">
            <a:avLst/>
          </a:prstGeom>
        </p:spPr>
      </p:pic>
    </p:spTree>
    <p:extLst>
      <p:ext uri="{BB962C8B-B14F-4D97-AF65-F5344CB8AC3E}">
        <p14:creationId xmlns:p14="http://schemas.microsoft.com/office/powerpoint/2010/main" val="2247587245"/>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73878D-EEF7-22F5-2629-860ABFB19CF2}"/>
              </a:ext>
            </a:extLst>
          </p:cNvPr>
          <p:cNvPicPr>
            <a:picLocks noChangeAspect="1"/>
          </p:cNvPicPr>
          <p:nvPr/>
        </p:nvPicPr>
        <p:blipFill>
          <a:blip r:embed="rId2"/>
          <a:stretch>
            <a:fillRect/>
          </a:stretch>
        </p:blipFill>
        <p:spPr>
          <a:xfrm>
            <a:off x="867364" y="787738"/>
            <a:ext cx="11852349" cy="7455510"/>
          </a:xfrm>
          <a:prstGeom prst="rect">
            <a:avLst/>
          </a:prstGeom>
        </p:spPr>
      </p:pic>
    </p:spTree>
    <p:extLst>
      <p:ext uri="{BB962C8B-B14F-4D97-AF65-F5344CB8AC3E}">
        <p14:creationId xmlns:p14="http://schemas.microsoft.com/office/powerpoint/2010/main" val="1217795166"/>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12-07 at 1.47.1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6255" y="573270"/>
            <a:ext cx="7912100" cy="8255000"/>
          </a:xfrm>
          <a:prstGeom prst="rect">
            <a:avLst/>
          </a:prstGeom>
        </p:spPr>
      </p:pic>
    </p:spTree>
    <p:extLst>
      <p:ext uri="{BB962C8B-B14F-4D97-AF65-F5344CB8AC3E}">
        <p14:creationId xmlns:p14="http://schemas.microsoft.com/office/powerpoint/2010/main" val="280472137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2623" y="764272"/>
            <a:ext cx="11151471" cy="7935227"/>
          </a:xfrm>
        </p:spPr>
        <p:txBody>
          <a:bodyPr>
            <a:normAutofit fontScale="85000" lnSpcReduction="20000"/>
          </a:bodyPr>
          <a:lstStyle/>
          <a:p>
            <a:endParaRPr lang="en-US" dirty="0">
              <a:solidFill>
                <a:srgbClr val="000000"/>
              </a:solidFill>
              <a:latin typeface="Times New Roman" panose="02020603050405020304" pitchFamily="18" charset="0"/>
              <a:cs typeface="Times New Roman" panose="02020603050405020304" pitchFamily="18" charset="0"/>
            </a:endParaRPr>
          </a:p>
          <a:p>
            <a:r>
              <a:rPr lang="en-US" sz="4300" dirty="0">
                <a:solidFill>
                  <a:srgbClr val="FF0000"/>
                </a:solidFill>
                <a:latin typeface="Times New Roman" panose="02020603050405020304" pitchFamily="18" charset="0"/>
                <a:cs typeface="Times New Roman" panose="02020603050405020304" pitchFamily="18" charset="0"/>
              </a:rPr>
              <a:t>Compare the Role of the State and the Accused</a:t>
            </a:r>
          </a:p>
          <a:p>
            <a:pPr algn="just"/>
            <a:endParaRPr lang="en-US" dirty="0">
              <a:solidFill>
                <a:srgbClr val="000000"/>
              </a:solidFill>
              <a:latin typeface="Times New Roman" panose="02020603050405020304" pitchFamily="18" charset="0"/>
              <a:cs typeface="Times New Roman" panose="02020603050405020304" pitchFamily="18" charset="0"/>
            </a:endParaRPr>
          </a:p>
          <a:p>
            <a:pPr algn="just"/>
            <a:r>
              <a:rPr lang="en-US" dirty="0">
                <a:solidFill>
                  <a:srgbClr val="000000"/>
                </a:solidFill>
                <a:latin typeface="Times New Roman" panose="02020603050405020304" pitchFamily="18" charset="0"/>
                <a:cs typeface="Times New Roman" panose="02020603050405020304" pitchFamily="18" charset="0"/>
              </a:rPr>
              <a:t>There is no burden of proof upon the defendant whatsoever, </a:t>
            </a:r>
            <a:r>
              <a:rPr lang="en-US" u="sng" dirty="0">
                <a:solidFill>
                  <a:srgbClr val="000000"/>
                </a:solidFill>
                <a:latin typeface="Times New Roman" panose="02020603050405020304" pitchFamily="18" charset="0"/>
                <a:cs typeface="Times New Roman" panose="02020603050405020304" pitchFamily="18" charset="0"/>
              </a:rPr>
              <a:t>and the burden never shifts to the defendant to introduce evidence or to prove innocence</a:t>
            </a:r>
            <a:r>
              <a:rPr lang="en-US" dirty="0">
                <a:solidFill>
                  <a:srgbClr val="000000"/>
                </a:solidFill>
                <a:latin typeface="Times New Roman" panose="02020603050405020304" pitchFamily="18" charset="0"/>
                <a:cs typeface="Times New Roman" panose="02020603050405020304" pitchFamily="18" charset="0"/>
              </a:rPr>
              <a:t>. </a:t>
            </a:r>
          </a:p>
          <a:p>
            <a:pPr algn="just"/>
            <a:endParaRPr lang="en-US" dirty="0">
              <a:solidFill>
                <a:srgbClr val="000000"/>
              </a:solidFill>
              <a:latin typeface="Times New Roman" panose="02020603050405020304" pitchFamily="18" charset="0"/>
              <a:cs typeface="Times New Roman" panose="02020603050405020304" pitchFamily="18" charset="0"/>
            </a:endParaRPr>
          </a:p>
          <a:p>
            <a:pPr algn="just"/>
            <a:r>
              <a:rPr lang="en-US" u="sng" dirty="0">
                <a:solidFill>
                  <a:srgbClr val="000000"/>
                </a:solidFill>
                <a:latin typeface="Times New Roman" panose="02020603050405020304" pitchFamily="18" charset="0"/>
                <a:cs typeface="Times New Roman" panose="02020603050405020304" pitchFamily="18" charset="0"/>
              </a:rPr>
              <a:t>When a defense is raised by the evidence, the burden is on the State to negate or disprove it beyond a reasonable doubt</a:t>
            </a:r>
            <a:r>
              <a:rPr lang="en-US" dirty="0">
                <a:solidFill>
                  <a:srgbClr val="000000"/>
                </a:solidFill>
                <a:latin typeface="Times New Roman" panose="02020603050405020304" pitchFamily="18" charset="0"/>
                <a:cs typeface="Times New Roman" panose="02020603050405020304" pitchFamily="18" charset="0"/>
              </a:rPr>
              <a:t>.</a:t>
            </a:r>
          </a:p>
          <a:p>
            <a:pPr marL="571500" indent="-571500" algn="just">
              <a:buFont typeface="Arial" panose="020B0604020202020204" pitchFamily="34" charset="0"/>
              <a:buChar char="•"/>
            </a:pPr>
            <a:r>
              <a:rPr lang="en-US" b="1" dirty="0">
                <a:solidFill>
                  <a:srgbClr val="FF0000"/>
                </a:solidFill>
                <a:latin typeface="Times New Roman" panose="02020603050405020304" pitchFamily="18" charset="0"/>
                <a:cs typeface="Times New Roman" panose="02020603050405020304" pitchFamily="18" charset="0"/>
              </a:rPr>
              <a:t>They made no effort to introduce any evidence that the test was reliable despite not having a second test with .02 agreement. </a:t>
            </a:r>
          </a:p>
          <a:p>
            <a:pPr marL="571500" indent="-571500" algn="just">
              <a:buFont typeface="Arial" panose="020B0604020202020204" pitchFamily="34" charset="0"/>
              <a:buChar char="•"/>
            </a:pPr>
            <a:r>
              <a:rPr lang="en-US" b="1" dirty="0">
                <a:solidFill>
                  <a:srgbClr val="FF0000"/>
                </a:solidFill>
                <a:latin typeface="Times New Roman" panose="02020603050405020304" pitchFamily="18" charset="0"/>
                <a:cs typeface="Times New Roman" panose="02020603050405020304" pitchFamily="18" charset="0"/>
              </a:rPr>
              <a:t>No effort to show that Susan didn’t burp or belch in the rear of the patrol car.</a:t>
            </a:r>
          </a:p>
        </p:txBody>
      </p:sp>
    </p:spTree>
    <p:extLst>
      <p:ext uri="{BB962C8B-B14F-4D97-AF65-F5344CB8AC3E}">
        <p14:creationId xmlns:p14="http://schemas.microsoft.com/office/powerpoint/2010/main" val="19380654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title"/>
          </p:nvPr>
        </p:nvSpPr>
        <p:spPr>
          <a:xfrm>
            <a:off x="508000" y="573270"/>
            <a:ext cx="11988800" cy="1219200"/>
          </a:xfrm>
          <a:prstGeom prst="rect">
            <a:avLst/>
          </a:prstGeom>
        </p:spPr>
        <p:txBody>
          <a:bodyPr>
            <a:noAutofit/>
          </a:bodyPr>
          <a:lstStyle>
            <a:lvl1pPr algn="l" defTabSz="397256">
              <a:spcBef>
                <a:spcPts val="1000"/>
              </a:spcBef>
              <a:defRPr sz="4760"/>
            </a:lvl1pPr>
          </a:lstStyle>
          <a:p>
            <a:r>
              <a:rPr lang="en-US" sz="5000" dirty="0"/>
              <a:t>The </a:t>
            </a:r>
            <a:r>
              <a:rPr lang="en-US" sz="5000" dirty="0" err="1"/>
              <a:t>Intoxilyzer</a:t>
            </a:r>
            <a:r>
              <a:rPr lang="en-US" sz="5000" dirty="0"/>
              <a:t> 9000 is not the best device at detecting mouth/residual alcohol</a:t>
            </a:r>
            <a:endParaRPr sz="5000" dirty="0"/>
          </a:p>
        </p:txBody>
      </p:sp>
      <p:pic>
        <p:nvPicPr>
          <p:cNvPr id="5" name="Picture 4" descr="Screen Shot 2018-12-07 at 1.30.4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194" y="2443108"/>
            <a:ext cx="10798411" cy="6904091"/>
          </a:xfrm>
          <a:prstGeom prst="rect">
            <a:avLst/>
          </a:prstGeom>
        </p:spPr>
      </p:pic>
    </p:spTree>
    <p:extLst>
      <p:ext uri="{BB962C8B-B14F-4D97-AF65-F5344CB8AC3E}">
        <p14:creationId xmlns:p14="http://schemas.microsoft.com/office/powerpoint/2010/main" val="2429995201"/>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title"/>
          </p:nvPr>
        </p:nvSpPr>
        <p:spPr>
          <a:xfrm>
            <a:off x="508000" y="573270"/>
            <a:ext cx="11988800" cy="1219200"/>
          </a:xfrm>
          <a:prstGeom prst="rect">
            <a:avLst/>
          </a:prstGeom>
        </p:spPr>
        <p:txBody>
          <a:bodyPr>
            <a:noAutofit/>
          </a:bodyPr>
          <a:lstStyle>
            <a:lvl1pPr algn="l" defTabSz="397256">
              <a:spcBef>
                <a:spcPts val="1000"/>
              </a:spcBef>
              <a:defRPr sz="4760"/>
            </a:lvl1pPr>
          </a:lstStyle>
          <a:p>
            <a:r>
              <a:rPr lang="en-US" sz="5000" dirty="0"/>
              <a:t>The </a:t>
            </a:r>
            <a:r>
              <a:rPr lang="en-US" sz="5000" dirty="0" err="1"/>
              <a:t>Intoxilyzer</a:t>
            </a:r>
            <a:r>
              <a:rPr lang="en-US" sz="5000" dirty="0"/>
              <a:t> 9000 is not the best device at detecting mouth/residual alcohol</a:t>
            </a:r>
            <a:endParaRPr sz="5000" dirty="0"/>
          </a:p>
        </p:txBody>
      </p:sp>
      <p:sp>
        <p:nvSpPr>
          <p:cNvPr id="2" name="Text Placeholder 1"/>
          <p:cNvSpPr>
            <a:spLocks noGrp="1"/>
          </p:cNvSpPr>
          <p:nvPr>
            <p:ph type="body" idx="1"/>
          </p:nvPr>
        </p:nvSpPr>
        <p:spPr/>
        <p:txBody>
          <a:bodyPr/>
          <a:lstStyle/>
          <a:p>
            <a:pPr marL="0" indent="0">
              <a:buNone/>
            </a:pPr>
            <a:endParaRPr lang="en-US" dirty="0"/>
          </a:p>
        </p:txBody>
      </p:sp>
      <p:pic>
        <p:nvPicPr>
          <p:cNvPr id="3" name="Picture 2" descr="Screen Shot 2018-12-07 at 1.41.0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73" y="2068144"/>
            <a:ext cx="12496800" cy="6781581"/>
          </a:xfrm>
          <a:prstGeom prst="rect">
            <a:avLst/>
          </a:prstGeom>
        </p:spPr>
      </p:pic>
    </p:spTree>
    <p:extLst>
      <p:ext uri="{BB962C8B-B14F-4D97-AF65-F5344CB8AC3E}">
        <p14:creationId xmlns:p14="http://schemas.microsoft.com/office/powerpoint/2010/main" val="281752116"/>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title"/>
          </p:nvPr>
        </p:nvSpPr>
        <p:spPr>
          <a:xfrm>
            <a:off x="508000" y="573270"/>
            <a:ext cx="11988800" cy="1219200"/>
          </a:xfrm>
          <a:prstGeom prst="rect">
            <a:avLst/>
          </a:prstGeom>
        </p:spPr>
        <p:txBody>
          <a:bodyPr>
            <a:noAutofit/>
          </a:bodyPr>
          <a:lstStyle>
            <a:lvl1pPr algn="l" defTabSz="397256">
              <a:spcBef>
                <a:spcPts val="1000"/>
              </a:spcBef>
              <a:defRPr sz="4760"/>
            </a:lvl1pPr>
          </a:lstStyle>
          <a:p>
            <a:r>
              <a:rPr lang="en-US" sz="5000" dirty="0"/>
              <a:t>The </a:t>
            </a:r>
            <a:r>
              <a:rPr lang="en-US" sz="5000" dirty="0" err="1"/>
              <a:t>Intoxilyzer</a:t>
            </a:r>
            <a:r>
              <a:rPr lang="en-US" sz="5000" dirty="0"/>
              <a:t> 9000 is not the best device at distinguishing cake from alcohol</a:t>
            </a:r>
            <a:endParaRPr sz="5000" dirty="0"/>
          </a:p>
        </p:txBody>
      </p:sp>
      <p:sp>
        <p:nvSpPr>
          <p:cNvPr id="2" name="Text Placeholder 1"/>
          <p:cNvSpPr>
            <a:spLocks noGrp="1"/>
          </p:cNvSpPr>
          <p:nvPr>
            <p:ph type="body" idx="1"/>
          </p:nvPr>
        </p:nvSpPr>
        <p:spPr/>
        <p:txBody>
          <a:bodyPr/>
          <a:lstStyle/>
          <a:p>
            <a:pPr marL="0" indent="0">
              <a:buNone/>
            </a:pPr>
            <a:endParaRPr lang="en-US" dirty="0"/>
          </a:p>
        </p:txBody>
      </p:sp>
      <p:pic>
        <p:nvPicPr>
          <p:cNvPr id="4" name="Picture 3" descr="Screen Shot 2018-12-07 at 1.43.1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2364870"/>
            <a:ext cx="11988800" cy="5911458"/>
          </a:xfrm>
          <a:prstGeom prst="rect">
            <a:avLst/>
          </a:prstGeom>
        </p:spPr>
      </p:pic>
    </p:spTree>
    <p:extLst>
      <p:ext uri="{BB962C8B-B14F-4D97-AF65-F5344CB8AC3E}">
        <p14:creationId xmlns:p14="http://schemas.microsoft.com/office/powerpoint/2010/main" val="571442707"/>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852054"/>
            <a:ext cx="11988800" cy="1219200"/>
          </a:xfrm>
        </p:spPr>
        <p:txBody>
          <a:bodyPr>
            <a:noAutofit/>
          </a:bodyPr>
          <a:lstStyle/>
          <a:p>
            <a:pPr eaLnBrk="1" hangingPunct="1"/>
            <a:r>
              <a:rPr lang="en-US" altLang="en-US" sz="5400" dirty="0">
                <a:solidFill>
                  <a:srgbClr val="C00000"/>
                </a:solidFill>
                <a:latin typeface="Georgia" panose="02040502050405020303" pitchFamily="18" charset="0"/>
                <a:ea typeface="MS PGothic" panose="020B0600070205080204" pitchFamily="34" charset="-128"/>
                <a:sym typeface="Georgia" panose="02040502050405020303" pitchFamily="18" charset="0"/>
              </a:rPr>
              <a:t>The Mouth Alcohol Detector (SLOPE DETECTOR) is not perfect.</a:t>
            </a:r>
          </a:p>
        </p:txBody>
      </p:sp>
      <p:pic>
        <p:nvPicPr>
          <p:cNvPr id="6" name="Picture 1">
            <a:extLst>
              <a:ext uri="{FF2B5EF4-FFF2-40B4-BE49-F238E27FC236}">
                <a16:creationId xmlns:a16="http://schemas.microsoft.com/office/drawing/2014/main" id="{D8E0D962-5CEB-4064-9448-E5A7EBC00D72}"/>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700" y="2495122"/>
            <a:ext cx="99060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7" name="Picture 2">
            <a:extLst>
              <a:ext uri="{FF2B5EF4-FFF2-40B4-BE49-F238E27FC236}">
                <a16:creationId xmlns:a16="http://schemas.microsoft.com/office/drawing/2014/main" id="{814DAEBC-D825-4C73-B617-503A6668A55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700" y="4441109"/>
            <a:ext cx="96774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Tree>
    <p:extLst>
      <p:ext uri="{BB962C8B-B14F-4D97-AF65-F5344CB8AC3E}">
        <p14:creationId xmlns:p14="http://schemas.microsoft.com/office/powerpoint/2010/main" val="3280423627"/>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a:prstGeom prst="rect">
            <a:avLst/>
          </a:prstGeom>
        </p:spPr>
        <p:txBody>
          <a:bodyPr>
            <a:noAutofit/>
          </a:bodyPr>
          <a:lstStyle>
            <a:lvl1pPr algn="l" defTabSz="514095">
              <a:spcBef>
                <a:spcPts val="1400"/>
              </a:spcBef>
              <a:defRPr sz="6336"/>
            </a:lvl1pPr>
          </a:lstStyle>
          <a:p>
            <a:pPr algn="ctr" eaLnBrk="1" hangingPunct="1"/>
            <a:r>
              <a:rPr lang="en-US" altLang="en-US" sz="5400" dirty="0">
                <a:solidFill>
                  <a:srgbClr val="C00000"/>
                </a:solidFill>
                <a:latin typeface="Georgia" panose="02040502050405020303" pitchFamily="18" charset="0"/>
                <a:ea typeface="MS PGothic" panose="020B0600070205080204" pitchFamily="34" charset="-128"/>
              </a:rPr>
              <a:t>The Mouth Alcohol Detector (SLOPE DETECTOR) is not perfect.</a:t>
            </a:r>
          </a:p>
        </p:txBody>
      </p:sp>
      <p:sp>
        <p:nvSpPr>
          <p:cNvPr id="158" name="Shape 158"/>
          <p:cNvSpPr/>
          <p:nvPr/>
        </p:nvSpPr>
        <p:spPr>
          <a:xfrm>
            <a:off x="748390" y="2579271"/>
            <a:ext cx="11508020" cy="632919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pPr marL="660400" indent="-660400" algn="l">
              <a:spcBef>
                <a:spcPts val="2400"/>
              </a:spcBef>
              <a:buSzPct val="100000"/>
              <a:buAutoNum type="arabicPeriod"/>
              <a:defRPr sz="3600"/>
            </a:pPr>
            <a:endParaRPr dirty="0"/>
          </a:p>
        </p:txBody>
      </p:sp>
      <p:pic>
        <p:nvPicPr>
          <p:cNvPr id="5" name="Picture 1">
            <a:extLst>
              <a:ext uri="{FF2B5EF4-FFF2-40B4-BE49-F238E27FC236}">
                <a16:creationId xmlns:a16="http://schemas.microsoft.com/office/drawing/2014/main" id="{609204DB-B2AC-40CD-A007-87157E964DA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568" y="2579270"/>
            <a:ext cx="7445664" cy="7009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Tree>
    <p:extLst>
      <p:ext uri="{BB962C8B-B14F-4D97-AF65-F5344CB8AC3E}">
        <p14:creationId xmlns:p14="http://schemas.microsoft.com/office/powerpoint/2010/main" val="3975502915"/>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a:prstGeom prst="rect">
            <a:avLst/>
          </a:prstGeom>
        </p:spPr>
        <p:txBody>
          <a:bodyPr>
            <a:noAutofit/>
          </a:bodyPr>
          <a:lstStyle>
            <a:lvl1pPr algn="l" defTabSz="514095">
              <a:spcBef>
                <a:spcPts val="1400"/>
              </a:spcBef>
              <a:defRPr sz="6336"/>
            </a:lvl1pPr>
          </a:lstStyle>
          <a:p>
            <a:pPr algn="ctr" eaLnBrk="1" hangingPunct="1"/>
            <a:r>
              <a:rPr lang="en-US" altLang="en-US" sz="5400" dirty="0">
                <a:solidFill>
                  <a:srgbClr val="C00000"/>
                </a:solidFill>
                <a:latin typeface="Georgia" panose="02040502050405020303" pitchFamily="18" charset="0"/>
                <a:ea typeface="MS PGothic" panose="020B0600070205080204" pitchFamily="34" charset="-128"/>
              </a:rPr>
              <a:t>The Mouth Alcohol Detector (SLOPE DETECTOR) is not perfect.</a:t>
            </a:r>
          </a:p>
        </p:txBody>
      </p:sp>
      <p:sp>
        <p:nvSpPr>
          <p:cNvPr id="158" name="Shape 158"/>
          <p:cNvSpPr/>
          <p:nvPr/>
        </p:nvSpPr>
        <p:spPr>
          <a:xfrm>
            <a:off x="748390" y="2579271"/>
            <a:ext cx="11508020" cy="632919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pPr marL="660400" indent="-660400" algn="l">
              <a:spcBef>
                <a:spcPts val="2400"/>
              </a:spcBef>
              <a:buSzPct val="100000"/>
              <a:buAutoNum type="arabicPeriod"/>
              <a:defRPr sz="3600"/>
            </a:pPr>
            <a:endParaRPr dirty="0"/>
          </a:p>
        </p:txBody>
      </p:sp>
      <p:pic>
        <p:nvPicPr>
          <p:cNvPr id="5" name="Picture 1">
            <a:extLst>
              <a:ext uri="{FF2B5EF4-FFF2-40B4-BE49-F238E27FC236}">
                <a16:creationId xmlns:a16="http://schemas.microsoft.com/office/drawing/2014/main" id="{4EB3A453-6B7F-4B3B-A87C-208B886D6F2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400" y="2921000"/>
            <a:ext cx="101346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6" name="Picture 2">
            <a:extLst>
              <a:ext uri="{FF2B5EF4-FFF2-40B4-BE49-F238E27FC236}">
                <a16:creationId xmlns:a16="http://schemas.microsoft.com/office/drawing/2014/main" id="{129D1992-9408-4CBD-A97E-C8418B231C9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400" y="4953000"/>
            <a:ext cx="101346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Tree>
    <p:extLst>
      <p:ext uri="{BB962C8B-B14F-4D97-AF65-F5344CB8AC3E}">
        <p14:creationId xmlns:p14="http://schemas.microsoft.com/office/powerpoint/2010/main" val="3389065808"/>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4" y="772391"/>
            <a:ext cx="13392727" cy="1219200"/>
          </a:xfrm>
        </p:spPr>
        <p:txBody>
          <a:bodyPr>
            <a:noAutofit/>
          </a:bodyPr>
          <a:lstStyle/>
          <a:p>
            <a:pPr eaLnBrk="1" hangingPunct="1"/>
            <a:r>
              <a:rPr lang="en-US" altLang="en-US" sz="4400" dirty="0">
                <a:solidFill>
                  <a:srgbClr val="C00000"/>
                </a:solidFill>
                <a:latin typeface="Georgia" panose="02040502050405020303" pitchFamily="18" charset="0"/>
                <a:ea typeface="MS PGothic" panose="020B0600070205080204" pitchFamily="34" charset="-128"/>
              </a:rPr>
              <a:t>The Mouth Alcohol Detector (SLOPE DETECTOR) - A .11 Result With a True BAC of .00?</a:t>
            </a:r>
          </a:p>
        </p:txBody>
      </p:sp>
      <p:pic>
        <p:nvPicPr>
          <p:cNvPr id="5" name="Picture 1">
            <a:extLst>
              <a:ext uri="{FF2B5EF4-FFF2-40B4-BE49-F238E27FC236}">
                <a16:creationId xmlns:a16="http://schemas.microsoft.com/office/drawing/2014/main" id="{D782B604-B3EE-42F6-9A1A-C973754B5E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692400"/>
            <a:ext cx="8724900" cy="300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chemeClr val="tx1"/>
                </a:solidFill>
                <a:round/>
                <a:headEnd/>
                <a:tailEnd/>
              </a14:hiddenLine>
            </a:ext>
          </a:extLst>
        </p:spPr>
      </p:pic>
      <p:sp>
        <p:nvSpPr>
          <p:cNvPr id="3" name="Title 1">
            <a:extLst>
              <a:ext uri="{FF2B5EF4-FFF2-40B4-BE49-F238E27FC236}">
                <a16:creationId xmlns:a16="http://schemas.microsoft.com/office/drawing/2014/main" id="{BD465E8B-3F4D-CB87-F83D-B3B72011FA25}"/>
              </a:ext>
            </a:extLst>
          </p:cNvPr>
          <p:cNvSpPr txBox="1">
            <a:spLocks/>
          </p:cNvSpPr>
          <p:nvPr/>
        </p:nvSpPr>
        <p:spPr>
          <a:xfrm>
            <a:off x="1" y="6157191"/>
            <a:ext cx="13004800" cy="1219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Autofit/>
          </a:bodyPr>
          <a:lstStyle>
            <a:lvl1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1pPr>
            <a:lvl2pPr marL="0" marR="0" indent="228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2pPr>
            <a:lvl3pPr marL="0" marR="0" indent="457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3pPr>
            <a:lvl4pPr marL="0" marR="0" indent="685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4pPr>
            <a:lvl5pPr marL="0" marR="0" indent="9144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5pPr>
            <a:lvl6pPr marL="0" marR="0" indent="11430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6pPr>
            <a:lvl7pPr marL="0" marR="0" indent="1371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7pPr>
            <a:lvl8pPr marL="0" marR="0" indent="1600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8pPr>
            <a:lvl9pPr marL="0" marR="0" indent="1828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9pPr>
          </a:lstStyle>
          <a:p>
            <a:pPr hangingPunct="1"/>
            <a:r>
              <a:rPr lang="en-US" altLang="en-US" sz="4400" dirty="0">
                <a:solidFill>
                  <a:srgbClr val="C00000"/>
                </a:solidFill>
                <a:latin typeface="Georgia" panose="02040502050405020303" pitchFamily="18" charset="0"/>
                <a:ea typeface="MS PGothic" panose="020B0600070205080204" pitchFamily="34" charset="-128"/>
              </a:rPr>
              <a:t>*Did you see what the State expert said about it being a single sample study?*</a:t>
            </a:r>
          </a:p>
        </p:txBody>
      </p:sp>
    </p:spTree>
    <p:extLst>
      <p:ext uri="{BB962C8B-B14F-4D97-AF65-F5344CB8AC3E}">
        <p14:creationId xmlns:p14="http://schemas.microsoft.com/office/powerpoint/2010/main" val="2336180295"/>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0B7EE-A8F8-4316-8C33-6C15EF47860F}"/>
              </a:ext>
            </a:extLst>
          </p:cNvPr>
          <p:cNvSpPr>
            <a:spLocks noGrp="1"/>
          </p:cNvSpPr>
          <p:nvPr>
            <p:ph type="title"/>
          </p:nvPr>
        </p:nvSpPr>
        <p:spPr>
          <a:xfrm>
            <a:off x="508000" y="1409700"/>
            <a:ext cx="11988800" cy="1219200"/>
          </a:xfrm>
        </p:spPr>
        <p:txBody>
          <a:bodyPr>
            <a:normAutofit fontScale="90000"/>
          </a:bodyPr>
          <a:lstStyle/>
          <a:p>
            <a:r>
              <a:rPr lang="en-US" altLang="en-US" sz="6000" u="sng" dirty="0">
                <a:solidFill>
                  <a:srgbClr val="C00000"/>
                </a:solidFill>
                <a:latin typeface="Georgia" panose="02040502050405020303" pitchFamily="18" charset="0"/>
                <a:ea typeface="MS PGothic" panose="020B0600070205080204" pitchFamily="34" charset="-128"/>
                <a:sym typeface="Georgia" panose="02040502050405020303" pitchFamily="18" charset="0"/>
              </a:rPr>
              <a:t>Comparison of Mouth Alcohol Curves</a:t>
            </a:r>
            <a:br>
              <a:rPr lang="en-US" altLang="en-US" sz="7200" u="sng" dirty="0">
                <a:solidFill>
                  <a:schemeClr val="tx1"/>
                </a:solidFill>
                <a:latin typeface="Georgia" panose="02040502050405020303" pitchFamily="18" charset="0"/>
                <a:ea typeface="MS PGothic" panose="020B0600070205080204" pitchFamily="34" charset="-128"/>
                <a:sym typeface="Georgia" panose="02040502050405020303" pitchFamily="18" charset="0"/>
              </a:rPr>
            </a:br>
            <a:endParaRPr lang="en-US" dirty="0"/>
          </a:p>
        </p:txBody>
      </p:sp>
      <p:pic>
        <p:nvPicPr>
          <p:cNvPr id="4" name="Picture 1">
            <a:extLst>
              <a:ext uri="{FF2B5EF4-FFF2-40B4-BE49-F238E27FC236}">
                <a16:creationId xmlns:a16="http://schemas.microsoft.com/office/drawing/2014/main" id="{5AF34A8F-DFE9-4BAC-B475-61E931426F1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829" y="3616036"/>
            <a:ext cx="6977063" cy="585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5" name="Picture 2">
            <a:extLst>
              <a:ext uri="{FF2B5EF4-FFF2-40B4-BE49-F238E27FC236}">
                <a16:creationId xmlns:a16="http://schemas.microsoft.com/office/drawing/2014/main" id="{2D9A332C-865A-4CB2-87AE-1C0362AF6FB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4289136"/>
            <a:ext cx="46355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6" name="Rectangle 4">
            <a:extLst>
              <a:ext uri="{FF2B5EF4-FFF2-40B4-BE49-F238E27FC236}">
                <a16:creationId xmlns:a16="http://schemas.microsoft.com/office/drawing/2014/main" id="{C8223F2C-C540-4FAC-8993-7251305138D7}"/>
              </a:ext>
            </a:extLst>
          </p:cNvPr>
          <p:cNvSpPr>
            <a:spLocks/>
          </p:cNvSpPr>
          <p:nvPr/>
        </p:nvSpPr>
        <p:spPr bwMode="auto">
          <a:xfrm>
            <a:off x="611260" y="2890981"/>
            <a:ext cx="617220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lvl1pPr marL="39688"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altLang="en-US" sz="3600" dirty="0">
                <a:solidFill>
                  <a:schemeClr val="tx1"/>
                </a:solidFill>
                <a:latin typeface="Georgia" panose="02040502050405020303" pitchFamily="18" charset="0"/>
                <a:ea typeface="MS PGothic" panose="020B0600070205080204" pitchFamily="34" charset="-128"/>
                <a:sym typeface="Georgia" panose="02040502050405020303" pitchFamily="18" charset="0"/>
              </a:rPr>
              <a:t>Operator</a:t>
            </a:r>
            <a:r>
              <a:rPr lang="ja-JP" altLang="en-US" sz="3600" dirty="0">
                <a:solidFill>
                  <a:schemeClr val="tx1"/>
                </a:solidFill>
                <a:latin typeface="Arial" panose="020B0604020202020204" pitchFamily="34" charset="0"/>
                <a:ea typeface="MS PGothic" panose="020B0600070205080204" pitchFamily="34" charset="-128"/>
                <a:sym typeface="Georgia" panose="02040502050405020303" pitchFamily="18" charset="0"/>
              </a:rPr>
              <a:t>’</a:t>
            </a:r>
            <a:r>
              <a:rPr lang="en-US" altLang="ja-JP" sz="3600" dirty="0">
                <a:solidFill>
                  <a:schemeClr val="tx1"/>
                </a:solidFill>
                <a:latin typeface="Georgia" panose="02040502050405020303" pitchFamily="18" charset="0"/>
                <a:ea typeface="MS PGothic" panose="020B0600070205080204" pitchFamily="34" charset="-128"/>
                <a:sym typeface="Georgia" panose="02040502050405020303" pitchFamily="18" charset="0"/>
              </a:rPr>
              <a:t>s Manual</a:t>
            </a:r>
            <a:endParaRPr lang="en-US" altLang="en-US" sz="3600" dirty="0">
              <a:solidFill>
                <a:schemeClr val="tx1"/>
              </a:solidFill>
              <a:latin typeface="Georgia" panose="02040502050405020303" pitchFamily="18" charset="0"/>
              <a:ea typeface="MS PGothic" panose="020B0600070205080204" pitchFamily="34" charset="-128"/>
              <a:sym typeface="Georgia" panose="02040502050405020303" pitchFamily="18" charset="0"/>
            </a:endParaRPr>
          </a:p>
        </p:txBody>
      </p:sp>
      <p:sp>
        <p:nvSpPr>
          <p:cNvPr id="7" name="Rectangle 5">
            <a:extLst>
              <a:ext uri="{FF2B5EF4-FFF2-40B4-BE49-F238E27FC236}">
                <a16:creationId xmlns:a16="http://schemas.microsoft.com/office/drawing/2014/main" id="{82BC454D-BC9F-491F-A16A-C22084E22BFD}"/>
              </a:ext>
            </a:extLst>
          </p:cNvPr>
          <p:cNvSpPr>
            <a:spLocks/>
          </p:cNvSpPr>
          <p:nvPr/>
        </p:nvSpPr>
        <p:spPr bwMode="auto">
          <a:xfrm>
            <a:off x="7410450" y="3513281"/>
            <a:ext cx="520700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lvl1pPr marL="39688"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altLang="en-US" sz="3600" dirty="0">
                <a:solidFill>
                  <a:schemeClr val="tx1"/>
                </a:solidFill>
                <a:latin typeface="Georgia" panose="02040502050405020303" pitchFamily="18" charset="0"/>
                <a:ea typeface="MS PGothic" panose="020B0600070205080204" pitchFamily="34" charset="-128"/>
                <a:sym typeface="Georgia" panose="02040502050405020303" pitchFamily="18" charset="0"/>
              </a:rPr>
              <a:t>Garriott</a:t>
            </a:r>
            <a:r>
              <a:rPr lang="ja-JP" altLang="en-US" sz="3600" dirty="0">
                <a:solidFill>
                  <a:schemeClr val="tx1"/>
                </a:solidFill>
                <a:latin typeface="Arial" panose="020B0604020202020204" pitchFamily="34" charset="0"/>
                <a:ea typeface="MS PGothic" panose="020B0600070205080204" pitchFamily="34" charset="-128"/>
                <a:sym typeface="Georgia" panose="02040502050405020303" pitchFamily="18" charset="0"/>
              </a:rPr>
              <a:t>’</a:t>
            </a:r>
            <a:r>
              <a:rPr lang="en-US" altLang="ja-JP" sz="3600" dirty="0">
                <a:solidFill>
                  <a:schemeClr val="tx1"/>
                </a:solidFill>
                <a:latin typeface="Georgia" panose="02040502050405020303" pitchFamily="18" charset="0"/>
                <a:ea typeface="MS PGothic" panose="020B0600070205080204" pitchFamily="34" charset="-128"/>
                <a:sym typeface="Georgia" panose="02040502050405020303" pitchFamily="18" charset="0"/>
              </a:rPr>
              <a:t>s Medical-Legal</a:t>
            </a:r>
            <a:endParaRPr lang="en-US" altLang="en-US" sz="3600" dirty="0">
              <a:solidFill>
                <a:schemeClr val="tx1"/>
              </a:solidFill>
              <a:latin typeface="Georgia" panose="02040502050405020303" pitchFamily="18" charset="0"/>
              <a:ea typeface="MS PGothic" panose="020B0600070205080204" pitchFamily="34" charset="-128"/>
              <a:sym typeface="Georgia" panose="02040502050405020303" pitchFamily="18" charset="0"/>
            </a:endParaRPr>
          </a:p>
        </p:txBody>
      </p:sp>
    </p:spTree>
    <p:extLst>
      <p:ext uri="{BB962C8B-B14F-4D97-AF65-F5344CB8AC3E}">
        <p14:creationId xmlns:p14="http://schemas.microsoft.com/office/powerpoint/2010/main" val="1563394239"/>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0B7EE-A8F8-4316-8C33-6C15EF47860F}"/>
              </a:ext>
            </a:extLst>
          </p:cNvPr>
          <p:cNvSpPr>
            <a:spLocks noGrp="1"/>
          </p:cNvSpPr>
          <p:nvPr>
            <p:ph type="title"/>
          </p:nvPr>
        </p:nvSpPr>
        <p:spPr>
          <a:xfrm>
            <a:off x="508000" y="1409700"/>
            <a:ext cx="11988800" cy="1219200"/>
          </a:xfrm>
        </p:spPr>
        <p:txBody>
          <a:bodyPr>
            <a:normAutofit fontScale="90000"/>
          </a:bodyPr>
          <a:lstStyle/>
          <a:p>
            <a:r>
              <a:rPr lang="en-US" altLang="en-US" sz="6000" u="sng" dirty="0">
                <a:solidFill>
                  <a:srgbClr val="C00000"/>
                </a:solidFill>
                <a:latin typeface="Georgia" panose="02040502050405020303" pitchFamily="18" charset="0"/>
                <a:ea typeface="MS PGothic" panose="020B0600070205080204" pitchFamily="34" charset="-128"/>
                <a:sym typeface="Georgia" panose="02040502050405020303" pitchFamily="18" charset="0"/>
              </a:rPr>
              <a:t>Comparison of Mouth Alcohol Curves</a:t>
            </a:r>
            <a:br>
              <a:rPr lang="en-US" altLang="en-US" sz="7200" u="sng" dirty="0">
                <a:solidFill>
                  <a:schemeClr val="tx1"/>
                </a:solidFill>
                <a:latin typeface="Georgia" panose="02040502050405020303" pitchFamily="18" charset="0"/>
                <a:ea typeface="MS PGothic" panose="020B0600070205080204" pitchFamily="34" charset="-128"/>
                <a:sym typeface="Georgia" panose="02040502050405020303" pitchFamily="18" charset="0"/>
              </a:rPr>
            </a:br>
            <a:endParaRPr lang="en-US" dirty="0"/>
          </a:p>
        </p:txBody>
      </p:sp>
      <p:sp>
        <p:nvSpPr>
          <p:cNvPr id="6" name="Rectangle 4">
            <a:extLst>
              <a:ext uri="{FF2B5EF4-FFF2-40B4-BE49-F238E27FC236}">
                <a16:creationId xmlns:a16="http://schemas.microsoft.com/office/drawing/2014/main" id="{C8223F2C-C540-4FAC-8993-7251305138D7}"/>
              </a:ext>
            </a:extLst>
          </p:cNvPr>
          <p:cNvSpPr>
            <a:spLocks/>
          </p:cNvSpPr>
          <p:nvPr/>
        </p:nvSpPr>
        <p:spPr bwMode="auto">
          <a:xfrm>
            <a:off x="3697360" y="3202131"/>
            <a:ext cx="617220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lvl1pPr marL="39688"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endParaRPr lang="en-US" altLang="en-US" sz="3600" dirty="0">
              <a:solidFill>
                <a:schemeClr val="tx1"/>
              </a:solidFill>
              <a:latin typeface="Georgia" panose="02040502050405020303" pitchFamily="18" charset="0"/>
              <a:ea typeface="MS PGothic" panose="020B0600070205080204" pitchFamily="34" charset="-128"/>
              <a:sym typeface="Georgia" panose="02040502050405020303" pitchFamily="18" charset="0"/>
            </a:endParaRPr>
          </a:p>
        </p:txBody>
      </p:sp>
      <p:sp>
        <p:nvSpPr>
          <p:cNvPr id="7" name="Rectangle 5">
            <a:extLst>
              <a:ext uri="{FF2B5EF4-FFF2-40B4-BE49-F238E27FC236}">
                <a16:creationId xmlns:a16="http://schemas.microsoft.com/office/drawing/2014/main" id="{82BC454D-BC9F-491F-A16A-C22084E22BFD}"/>
              </a:ext>
            </a:extLst>
          </p:cNvPr>
          <p:cNvSpPr>
            <a:spLocks/>
          </p:cNvSpPr>
          <p:nvPr/>
        </p:nvSpPr>
        <p:spPr bwMode="auto">
          <a:xfrm>
            <a:off x="9610938" y="3513281"/>
            <a:ext cx="3006512"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lvl1pPr marL="39688"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endParaRPr lang="en-US" altLang="en-US" sz="3600" dirty="0">
              <a:solidFill>
                <a:schemeClr val="tx1"/>
              </a:solidFill>
              <a:latin typeface="Georgia" panose="02040502050405020303" pitchFamily="18" charset="0"/>
              <a:ea typeface="MS PGothic" panose="020B0600070205080204" pitchFamily="34" charset="-128"/>
              <a:sym typeface="Georgia" panose="02040502050405020303" pitchFamily="18" charset="0"/>
            </a:endParaRPr>
          </a:p>
        </p:txBody>
      </p:sp>
      <p:pic>
        <p:nvPicPr>
          <p:cNvPr id="3" name="Picture 2" descr="Screen Shot 2018-12-07 at 3.42.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253" y="3202130"/>
            <a:ext cx="11585547" cy="5040169"/>
          </a:xfrm>
          <a:prstGeom prst="rect">
            <a:avLst/>
          </a:prstGeom>
        </p:spPr>
      </p:pic>
    </p:spTree>
    <p:extLst>
      <p:ext uri="{BB962C8B-B14F-4D97-AF65-F5344CB8AC3E}">
        <p14:creationId xmlns:p14="http://schemas.microsoft.com/office/powerpoint/2010/main" val="1776504528"/>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prstGeom prst="rect">
            <a:avLst/>
          </a:prstGeom>
        </p:spPr>
        <p:txBody>
          <a:bodyPr>
            <a:normAutofit/>
          </a:bodyPr>
          <a:lstStyle>
            <a:lvl1pPr algn="l" defTabSz="525779">
              <a:spcBef>
                <a:spcPts val="1400"/>
              </a:spcBef>
              <a:defRPr sz="6300"/>
            </a:lvl1pPr>
          </a:lstStyle>
          <a:p>
            <a:pPr algn="ctr"/>
            <a:r>
              <a:rPr lang="en-US" sz="5400" dirty="0">
                <a:latin typeface="Georgia" panose="02040502050405020303" pitchFamily="18" charset="0"/>
              </a:rPr>
              <a:t>Jury Selection Ideas: </a:t>
            </a:r>
            <a:endParaRPr sz="5400" dirty="0">
              <a:latin typeface="Georgia" panose="02040502050405020303" pitchFamily="18" charset="0"/>
            </a:endParaRPr>
          </a:p>
        </p:txBody>
      </p:sp>
      <p:sp>
        <p:nvSpPr>
          <p:cNvPr id="6" name="Text Placeholder 1">
            <a:extLst>
              <a:ext uri="{FF2B5EF4-FFF2-40B4-BE49-F238E27FC236}">
                <a16:creationId xmlns:a16="http://schemas.microsoft.com/office/drawing/2014/main" id="{020F54A3-4CA1-4B40-BB7A-15430CDE0C31}"/>
              </a:ext>
            </a:extLst>
          </p:cNvPr>
          <p:cNvSpPr txBox="1">
            <a:spLocks/>
          </p:cNvSpPr>
          <p:nvPr/>
        </p:nvSpPr>
        <p:spPr>
          <a:xfrm>
            <a:off x="876595" y="2495049"/>
            <a:ext cx="11251610" cy="908069"/>
          </a:xfrm>
          <a:prstGeom prst="rect">
            <a:avLst/>
          </a:prstGeom>
        </p:spPr>
        <p:txBody>
          <a:bodyPr/>
          <a:lst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9pPr>
          </a:lstStyle>
          <a:p>
            <a:pPr marL="0" indent="0" algn="ctr" hangingPunct="1">
              <a:buNone/>
            </a:pPr>
            <a:endParaRPr lang="en-US" sz="4800" dirty="0">
              <a:solidFill>
                <a:schemeClr val="bg1"/>
              </a:solidFill>
            </a:endParaRPr>
          </a:p>
        </p:txBody>
      </p:sp>
      <p:sp>
        <p:nvSpPr>
          <p:cNvPr id="8" name="Rectangle 3">
            <a:extLst>
              <a:ext uri="{FF2B5EF4-FFF2-40B4-BE49-F238E27FC236}">
                <a16:creationId xmlns:a16="http://schemas.microsoft.com/office/drawing/2014/main" id="{3EAB2D5E-2BA5-4C3D-B7FB-7B0E957EF4E7}"/>
              </a:ext>
            </a:extLst>
          </p:cNvPr>
          <p:cNvSpPr>
            <a:spLocks/>
          </p:cNvSpPr>
          <p:nvPr/>
        </p:nvSpPr>
        <p:spPr bwMode="auto">
          <a:xfrm>
            <a:off x="3656429" y="8768834"/>
            <a:ext cx="569194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lvl1pPr marL="39688" eaLnBrk="0" hangingPunct="0">
              <a:tabLst>
                <a:tab pos="914400" algn="l"/>
              </a:tabLst>
              <a:defRPr sz="4200">
                <a:solidFill>
                  <a:srgbClr val="000000"/>
                </a:solidFill>
                <a:latin typeface="Gill Sans" charset="0"/>
                <a:ea typeface="ヒラギノ角ゴ ProN W3" charset="-128"/>
                <a:sym typeface="Gill Sans" charset="0"/>
              </a:defRPr>
            </a:lvl1pPr>
            <a:lvl2pPr marL="742950" indent="-285750" eaLnBrk="0" hangingPunct="0">
              <a:tabLst>
                <a:tab pos="914400" algn="l"/>
              </a:tabLst>
              <a:defRPr sz="4200">
                <a:solidFill>
                  <a:srgbClr val="000000"/>
                </a:solidFill>
                <a:latin typeface="Gill Sans" charset="0"/>
                <a:ea typeface="ヒラギノ角ゴ ProN W3" charset="-128"/>
                <a:sym typeface="Gill Sans" charset="0"/>
              </a:defRPr>
            </a:lvl2pPr>
            <a:lvl3pPr marL="1143000" indent="-228600" eaLnBrk="0" hangingPunct="0">
              <a:tabLst>
                <a:tab pos="914400" algn="l"/>
              </a:tabLst>
              <a:defRPr sz="4200">
                <a:solidFill>
                  <a:srgbClr val="000000"/>
                </a:solidFill>
                <a:latin typeface="Gill Sans" charset="0"/>
                <a:ea typeface="ヒラギノ角ゴ ProN W3" charset="-128"/>
                <a:sym typeface="Gill Sans" charset="0"/>
              </a:defRPr>
            </a:lvl3pPr>
            <a:lvl4pPr marL="1600200" indent="-228600" eaLnBrk="0" hangingPunct="0">
              <a:tabLst>
                <a:tab pos="914400" algn="l"/>
              </a:tabLst>
              <a:defRPr sz="4200">
                <a:solidFill>
                  <a:srgbClr val="000000"/>
                </a:solidFill>
                <a:latin typeface="Gill Sans" charset="0"/>
                <a:ea typeface="ヒラギノ角ゴ ProN W3" charset="-128"/>
                <a:sym typeface="Gill Sans" charset="0"/>
              </a:defRPr>
            </a:lvl4pPr>
            <a:lvl5pPr marL="2057400" indent="-228600" eaLnBrk="0" hangingPunct="0">
              <a:tabLst>
                <a:tab pos="914400" algn="l"/>
              </a:tabLst>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tabLst>
                <a:tab pos="914400" algn="l"/>
              </a:tabLs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tabLst>
                <a:tab pos="914400" algn="l"/>
              </a:tabLs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tabLst>
                <a:tab pos="914400" algn="l"/>
              </a:tabLs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tabLst>
                <a:tab pos="914400" algn="l"/>
              </a:tabLst>
              <a:defRPr sz="4200">
                <a:solidFill>
                  <a:srgbClr val="000000"/>
                </a:solidFill>
                <a:latin typeface="Gill Sans" charset="0"/>
                <a:ea typeface="ヒラギノ角ゴ ProN W3" charset="-128"/>
                <a:sym typeface="Gill Sans" charset="0"/>
              </a:defRPr>
            </a:lvl9pPr>
          </a:lstStyle>
          <a:p>
            <a:pPr eaLnBrk="1" hangingPunct="1"/>
            <a:r>
              <a:rPr lang="en-US" altLang="en-US" sz="2400" dirty="0">
                <a:solidFill>
                  <a:schemeClr val="tx1"/>
                </a:solidFill>
                <a:latin typeface="Georgia" panose="02040502050405020303" pitchFamily="18" charset="0"/>
                <a:ea typeface="MS PGothic" panose="020B0600070205080204" pitchFamily="34" charset="-128"/>
                <a:sym typeface="Georgia" panose="02040502050405020303" pitchFamily="18" charset="0"/>
              </a:rPr>
              <a:t>Carl </a:t>
            </a:r>
            <a:r>
              <a:rPr lang="en-US" altLang="en-US" sz="2400" dirty="0" err="1">
                <a:solidFill>
                  <a:schemeClr val="tx1"/>
                </a:solidFill>
                <a:latin typeface="Georgia" panose="02040502050405020303" pitchFamily="18" charset="0"/>
                <a:ea typeface="MS PGothic" panose="020B0600070205080204" pitchFamily="34" charset="-128"/>
                <a:sym typeface="Georgia" panose="02040502050405020303" pitchFamily="18" charset="0"/>
              </a:rPr>
              <a:t>Bettinger</a:t>
            </a:r>
            <a:r>
              <a:rPr lang="en-US" altLang="en-US" sz="2400" dirty="0">
                <a:solidFill>
                  <a:schemeClr val="tx1"/>
                </a:solidFill>
                <a:latin typeface="Georgia" panose="02040502050405020303" pitchFamily="18" charset="0"/>
                <a:ea typeface="MS PGothic" panose="020B0600070205080204" pitchFamily="34" charset="-128"/>
                <a:sym typeface="Georgia" panose="02040502050405020303" pitchFamily="18" charset="0"/>
              </a:rPr>
              <a:t>, </a:t>
            </a:r>
            <a:r>
              <a:rPr lang="en-US" altLang="en-US" sz="2400" u="sng" dirty="0">
                <a:solidFill>
                  <a:schemeClr val="tx1"/>
                </a:solidFill>
                <a:latin typeface="Georgia" panose="02040502050405020303" pitchFamily="18" charset="0"/>
                <a:ea typeface="MS PGothic" panose="020B0600070205080204" pitchFamily="34" charset="-128"/>
                <a:sym typeface="Georgia" panose="02040502050405020303" pitchFamily="18" charset="0"/>
              </a:rPr>
              <a:t>Twelve Heroes, One Voice</a:t>
            </a:r>
          </a:p>
        </p:txBody>
      </p:sp>
      <p:pic>
        <p:nvPicPr>
          <p:cNvPr id="2" name="Picture 1" descr="Screen Shot 2018-12-07 at 3.40.2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2019300"/>
            <a:ext cx="11772900" cy="7277100"/>
          </a:xfrm>
          <a:prstGeom prst="rect">
            <a:avLst/>
          </a:prstGeom>
        </p:spPr>
      </p:pic>
    </p:spTree>
    <p:extLst>
      <p:ext uri="{BB962C8B-B14F-4D97-AF65-F5344CB8AC3E}">
        <p14:creationId xmlns:p14="http://schemas.microsoft.com/office/powerpoint/2010/main" val="270042218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254" y="683913"/>
            <a:ext cx="12198413" cy="1581771"/>
          </a:xfrm>
        </p:spPr>
        <p:txBody>
          <a:bodyPr>
            <a:normAutofit/>
          </a:bodyPr>
          <a:lstStyle/>
          <a:p>
            <a:r>
              <a:rPr lang="en-US" sz="3600" dirty="0">
                <a:solidFill>
                  <a:srgbClr val="FF0000"/>
                </a:solidFill>
                <a:latin typeface="Times New Roman" panose="02020603050405020304" pitchFamily="18" charset="0"/>
                <a:cs typeface="Times New Roman" panose="02020603050405020304" pitchFamily="18" charset="0"/>
              </a:rPr>
              <a:t>Not Guilty = Not Proven Beyond a Reasonable Doubt</a:t>
            </a:r>
          </a:p>
        </p:txBody>
      </p:sp>
      <p:sp>
        <p:nvSpPr>
          <p:cNvPr id="3" name="TextBox 2"/>
          <p:cNvSpPr txBox="1"/>
          <p:nvPr/>
        </p:nvSpPr>
        <p:spPr>
          <a:xfrm>
            <a:off x="1102793" y="2265684"/>
            <a:ext cx="10837333" cy="7517953"/>
          </a:xfrm>
          <a:prstGeom prst="rect">
            <a:avLst/>
          </a:prstGeom>
          <a:noFill/>
        </p:spPr>
        <p:txBody>
          <a:bodyPr wrap="square" lIns="130046" tIns="65023" rIns="130046" bIns="65023" rtlCol="0">
            <a:spAutoFit/>
          </a:bodyPr>
          <a:lstStyle/>
          <a:p>
            <a:pPr algn="ctr"/>
            <a:r>
              <a:rPr lang="en-US" sz="3200" dirty="0"/>
              <a:t>Grave Suspicion Is Not Enough</a:t>
            </a:r>
          </a:p>
          <a:p>
            <a:pPr algn="just"/>
            <a:endParaRPr lang="en-US" sz="3200" dirty="0"/>
          </a:p>
          <a:p>
            <a:pPr algn="just"/>
            <a:r>
              <a:rPr lang="en-US" sz="3200" dirty="0"/>
              <a:t>Facts and circumstances that merely place upon the defendant a grave suspicion of the crime charged or that merely raise a speculation or conjecture of the defendant's guilt are not sufficient to authorize a conviction of the defendant.</a:t>
            </a:r>
          </a:p>
          <a:p>
            <a:pPr algn="just"/>
            <a:endParaRPr lang="en-US" sz="3200" dirty="0"/>
          </a:p>
          <a:p>
            <a:pPr algn="just"/>
            <a:r>
              <a:rPr lang="en-US" sz="3200" dirty="0">
                <a:solidFill>
                  <a:srgbClr val="FF0000"/>
                </a:solidFill>
              </a:rPr>
              <a:t>Do you think it is good enough to “observe” a person that is in the back of a patrol car? Do you think that was the intent of the 15-minute observation requirement? </a:t>
            </a:r>
          </a:p>
          <a:p>
            <a:pPr algn="just"/>
            <a:endParaRPr lang="en-US" sz="3200" dirty="0">
              <a:solidFill>
                <a:srgbClr val="FF0000"/>
              </a:solidFill>
            </a:endParaRPr>
          </a:p>
          <a:p>
            <a:pPr algn="just"/>
            <a:r>
              <a:rPr lang="en-US" sz="3200" dirty="0">
                <a:solidFill>
                  <a:srgbClr val="FF0000"/>
                </a:solidFill>
              </a:rPr>
              <a:t>Do you assume that the machine’s slope detector is good enough when it has been show time and time again to miss mouth alcohol? </a:t>
            </a:r>
          </a:p>
        </p:txBody>
      </p:sp>
    </p:spTree>
    <p:extLst>
      <p:ext uri="{BB962C8B-B14F-4D97-AF65-F5344CB8AC3E}">
        <p14:creationId xmlns:p14="http://schemas.microsoft.com/office/powerpoint/2010/main" val="34928513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prstGeom prst="rect">
            <a:avLst/>
          </a:prstGeom>
        </p:spPr>
        <p:txBody>
          <a:bodyPr>
            <a:normAutofit/>
          </a:bodyPr>
          <a:lstStyle>
            <a:lvl1pPr algn="l" defTabSz="525779">
              <a:spcBef>
                <a:spcPts val="1400"/>
              </a:spcBef>
              <a:defRPr sz="6300"/>
            </a:lvl1pPr>
          </a:lstStyle>
          <a:p>
            <a:pPr algn="ctr"/>
            <a:r>
              <a:rPr lang="en-US" sz="5400" dirty="0">
                <a:latin typeface="Georgia" panose="02040502050405020303" pitchFamily="18" charset="0"/>
              </a:rPr>
              <a:t>Jury Selection Ideas: </a:t>
            </a:r>
            <a:endParaRPr sz="5400" dirty="0">
              <a:latin typeface="Georgia" panose="02040502050405020303" pitchFamily="18" charset="0"/>
            </a:endParaRPr>
          </a:p>
        </p:txBody>
      </p:sp>
      <p:sp>
        <p:nvSpPr>
          <p:cNvPr id="6" name="Text Placeholder 1">
            <a:extLst>
              <a:ext uri="{FF2B5EF4-FFF2-40B4-BE49-F238E27FC236}">
                <a16:creationId xmlns:a16="http://schemas.microsoft.com/office/drawing/2014/main" id="{020F54A3-4CA1-4B40-BB7A-15430CDE0C31}"/>
              </a:ext>
            </a:extLst>
          </p:cNvPr>
          <p:cNvSpPr txBox="1">
            <a:spLocks/>
          </p:cNvSpPr>
          <p:nvPr/>
        </p:nvSpPr>
        <p:spPr>
          <a:xfrm>
            <a:off x="876595" y="2495049"/>
            <a:ext cx="11251610" cy="908069"/>
          </a:xfrm>
          <a:prstGeom prst="rect">
            <a:avLst/>
          </a:prstGeom>
        </p:spPr>
        <p:txBody>
          <a:bodyPr/>
          <a:lst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9pPr>
          </a:lstStyle>
          <a:p>
            <a:pPr marL="0" indent="0" algn="ctr" hangingPunct="1">
              <a:buNone/>
            </a:pPr>
            <a:r>
              <a:rPr lang="en-US" sz="4800" dirty="0">
                <a:solidFill>
                  <a:schemeClr val="bg1"/>
                </a:solidFill>
              </a:rPr>
              <a:t>If you show them, they’ll show you</a:t>
            </a:r>
          </a:p>
        </p:txBody>
      </p:sp>
      <p:sp>
        <p:nvSpPr>
          <p:cNvPr id="8" name="Rectangle 3">
            <a:extLst>
              <a:ext uri="{FF2B5EF4-FFF2-40B4-BE49-F238E27FC236}">
                <a16:creationId xmlns:a16="http://schemas.microsoft.com/office/drawing/2014/main" id="{3EAB2D5E-2BA5-4C3D-B7FB-7B0E957EF4E7}"/>
              </a:ext>
            </a:extLst>
          </p:cNvPr>
          <p:cNvSpPr>
            <a:spLocks/>
          </p:cNvSpPr>
          <p:nvPr/>
        </p:nvSpPr>
        <p:spPr bwMode="auto">
          <a:xfrm>
            <a:off x="3656429" y="8768834"/>
            <a:ext cx="569194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40639" bIns="0">
            <a:spAutoFit/>
          </a:bodyPr>
          <a:lstStyle>
            <a:lvl1pPr marL="39688" eaLnBrk="0" hangingPunct="0">
              <a:tabLst>
                <a:tab pos="914400" algn="l"/>
              </a:tabLst>
              <a:defRPr sz="4200">
                <a:solidFill>
                  <a:srgbClr val="000000"/>
                </a:solidFill>
                <a:latin typeface="Gill Sans" charset="0"/>
                <a:ea typeface="ヒラギノ角ゴ ProN W3" charset="-128"/>
                <a:sym typeface="Gill Sans" charset="0"/>
              </a:defRPr>
            </a:lvl1pPr>
            <a:lvl2pPr marL="742950" indent="-285750" eaLnBrk="0" hangingPunct="0">
              <a:tabLst>
                <a:tab pos="914400" algn="l"/>
              </a:tabLst>
              <a:defRPr sz="4200">
                <a:solidFill>
                  <a:srgbClr val="000000"/>
                </a:solidFill>
                <a:latin typeface="Gill Sans" charset="0"/>
                <a:ea typeface="ヒラギノ角ゴ ProN W3" charset="-128"/>
                <a:sym typeface="Gill Sans" charset="0"/>
              </a:defRPr>
            </a:lvl2pPr>
            <a:lvl3pPr marL="1143000" indent="-228600" eaLnBrk="0" hangingPunct="0">
              <a:tabLst>
                <a:tab pos="914400" algn="l"/>
              </a:tabLst>
              <a:defRPr sz="4200">
                <a:solidFill>
                  <a:srgbClr val="000000"/>
                </a:solidFill>
                <a:latin typeface="Gill Sans" charset="0"/>
                <a:ea typeface="ヒラギノ角ゴ ProN W3" charset="-128"/>
                <a:sym typeface="Gill Sans" charset="0"/>
              </a:defRPr>
            </a:lvl3pPr>
            <a:lvl4pPr marL="1600200" indent="-228600" eaLnBrk="0" hangingPunct="0">
              <a:tabLst>
                <a:tab pos="914400" algn="l"/>
              </a:tabLst>
              <a:defRPr sz="4200">
                <a:solidFill>
                  <a:srgbClr val="000000"/>
                </a:solidFill>
                <a:latin typeface="Gill Sans" charset="0"/>
                <a:ea typeface="ヒラギノ角ゴ ProN W3" charset="-128"/>
                <a:sym typeface="Gill Sans" charset="0"/>
              </a:defRPr>
            </a:lvl4pPr>
            <a:lvl5pPr marL="2057400" indent="-228600" eaLnBrk="0" hangingPunct="0">
              <a:tabLst>
                <a:tab pos="914400" algn="l"/>
              </a:tabLst>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tabLst>
                <a:tab pos="914400" algn="l"/>
              </a:tabLs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tabLst>
                <a:tab pos="914400" algn="l"/>
              </a:tabLs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tabLst>
                <a:tab pos="914400" algn="l"/>
              </a:tabLs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tabLst>
                <a:tab pos="914400" algn="l"/>
              </a:tabLst>
              <a:defRPr sz="4200">
                <a:solidFill>
                  <a:srgbClr val="000000"/>
                </a:solidFill>
                <a:latin typeface="Gill Sans" charset="0"/>
                <a:ea typeface="ヒラギノ角ゴ ProN W3" charset="-128"/>
                <a:sym typeface="Gill Sans" charset="0"/>
              </a:defRPr>
            </a:lvl9pPr>
          </a:lstStyle>
          <a:p>
            <a:pPr eaLnBrk="1" hangingPunct="1"/>
            <a:r>
              <a:rPr lang="en-US" altLang="en-US" sz="2400" dirty="0">
                <a:solidFill>
                  <a:schemeClr val="tx1"/>
                </a:solidFill>
                <a:latin typeface="Georgia" panose="02040502050405020303" pitchFamily="18" charset="0"/>
                <a:ea typeface="MS PGothic" panose="020B0600070205080204" pitchFamily="34" charset="-128"/>
                <a:sym typeface="Georgia" panose="02040502050405020303" pitchFamily="18" charset="0"/>
              </a:rPr>
              <a:t>Carl </a:t>
            </a:r>
            <a:r>
              <a:rPr lang="en-US" altLang="en-US" sz="2400" dirty="0" err="1">
                <a:solidFill>
                  <a:schemeClr val="tx1"/>
                </a:solidFill>
                <a:latin typeface="Georgia" panose="02040502050405020303" pitchFamily="18" charset="0"/>
                <a:ea typeface="MS PGothic" panose="020B0600070205080204" pitchFamily="34" charset="-128"/>
                <a:sym typeface="Georgia" panose="02040502050405020303" pitchFamily="18" charset="0"/>
              </a:rPr>
              <a:t>Bettinger</a:t>
            </a:r>
            <a:r>
              <a:rPr lang="en-US" altLang="en-US" sz="2400" dirty="0">
                <a:solidFill>
                  <a:schemeClr val="tx1"/>
                </a:solidFill>
                <a:latin typeface="Georgia" panose="02040502050405020303" pitchFamily="18" charset="0"/>
                <a:ea typeface="MS PGothic" panose="020B0600070205080204" pitchFamily="34" charset="-128"/>
                <a:sym typeface="Georgia" panose="02040502050405020303" pitchFamily="18" charset="0"/>
              </a:rPr>
              <a:t>, </a:t>
            </a:r>
            <a:r>
              <a:rPr lang="en-US" altLang="en-US" sz="2400" u="sng" dirty="0">
                <a:solidFill>
                  <a:schemeClr val="tx1"/>
                </a:solidFill>
                <a:latin typeface="Georgia" panose="02040502050405020303" pitchFamily="18" charset="0"/>
                <a:ea typeface="MS PGothic" panose="020B0600070205080204" pitchFamily="34" charset="-128"/>
                <a:sym typeface="Georgia" panose="02040502050405020303" pitchFamily="18" charset="0"/>
              </a:rPr>
              <a:t>Twelve Heroes, One Voice</a:t>
            </a:r>
          </a:p>
        </p:txBody>
      </p:sp>
      <p:pic>
        <p:nvPicPr>
          <p:cNvPr id="9" name="Picture 1">
            <a:extLst>
              <a:ext uri="{FF2B5EF4-FFF2-40B4-BE49-F238E27FC236}">
                <a16:creationId xmlns:a16="http://schemas.microsoft.com/office/drawing/2014/main" id="{DE2401F7-D480-418F-AFF6-8BAF49F6F9A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9041" y="3695400"/>
            <a:ext cx="8469525" cy="4702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chemeClr val="tx1"/>
                </a:solidFill>
                <a:round/>
                <a:headEnd/>
                <a:tailEnd/>
              </a14:hiddenLine>
            </a:ext>
          </a:extLst>
        </p:spPr>
      </p:pic>
    </p:spTree>
    <p:extLst>
      <p:ext uri="{BB962C8B-B14F-4D97-AF65-F5344CB8AC3E}">
        <p14:creationId xmlns:p14="http://schemas.microsoft.com/office/powerpoint/2010/main" val="218976494"/>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prstGeom prst="rect">
            <a:avLst/>
          </a:prstGeom>
        </p:spPr>
        <p:txBody>
          <a:bodyPr>
            <a:normAutofit/>
          </a:bodyPr>
          <a:lstStyle>
            <a:lvl1pPr algn="l" defTabSz="525779">
              <a:spcBef>
                <a:spcPts val="1400"/>
              </a:spcBef>
              <a:defRPr sz="6300"/>
            </a:lvl1pPr>
          </a:lstStyle>
          <a:p>
            <a:pPr algn="ctr"/>
            <a:r>
              <a:rPr lang="en-US" sz="5400" dirty="0">
                <a:latin typeface="Georgia" panose="02040502050405020303" pitchFamily="18" charset="0"/>
              </a:rPr>
              <a:t>Jury Selection Ideas: </a:t>
            </a:r>
            <a:endParaRPr sz="5400" dirty="0">
              <a:latin typeface="Georgia" panose="02040502050405020303" pitchFamily="18" charset="0"/>
            </a:endParaRPr>
          </a:p>
        </p:txBody>
      </p:sp>
      <p:sp>
        <p:nvSpPr>
          <p:cNvPr id="7" name="Rectangle 2">
            <a:extLst>
              <a:ext uri="{FF2B5EF4-FFF2-40B4-BE49-F238E27FC236}">
                <a16:creationId xmlns:a16="http://schemas.microsoft.com/office/drawing/2014/main" id="{EF104567-F288-4DDE-B20D-08FF6ACCCB76}"/>
              </a:ext>
            </a:extLst>
          </p:cNvPr>
          <p:cNvSpPr>
            <a:spLocks noGrp="1" noChangeArrowheads="1"/>
          </p:cNvSpPr>
          <p:nvPr>
            <p:ph type="body" idx="1"/>
          </p:nvPr>
        </p:nvSpPr>
        <p:spPr>
          <a:xfrm>
            <a:off x="508000" y="2400299"/>
            <a:ext cx="11210758" cy="5011153"/>
          </a:xfrm>
        </p:spPr>
        <p:txBody>
          <a:bodyPr>
            <a:normAutofit/>
          </a:bodyPr>
          <a:lstStyle/>
          <a:p>
            <a:pPr marL="0" indent="0" algn="l" eaLnBrk="1" hangingPunct="1">
              <a:buClr>
                <a:srgbClr val="000000"/>
              </a:buClr>
              <a:buSzPct val="125000"/>
              <a:buFont typeface="Georgia" panose="02040502050405020303" pitchFamily="18" charset="0"/>
              <a:buChar char="•"/>
            </a:pPr>
            <a:r>
              <a:rPr lang="en-US" altLang="en-US" sz="4400" dirty="0">
                <a:latin typeface="+mn-lt"/>
                <a:sym typeface="Georgia" panose="02040502050405020303" pitchFamily="18" charset="0"/>
              </a:rPr>
              <a:t> Common Ground / Shared Values</a:t>
            </a:r>
            <a:endParaRPr lang="en-US" altLang="en-US" sz="4400" dirty="0">
              <a:latin typeface="+mn-lt"/>
              <a:ea typeface="ヒラギノ明朝 ProN W3" charset="-128"/>
              <a:sym typeface="Georgia" panose="02040502050405020303" pitchFamily="18" charset="0"/>
            </a:endParaRPr>
          </a:p>
          <a:p>
            <a:pPr marL="0" indent="0" algn="l" eaLnBrk="1" hangingPunct="1">
              <a:buClr>
                <a:srgbClr val="000000"/>
              </a:buClr>
              <a:buSzPct val="125000"/>
              <a:buFont typeface="Georgia" panose="02040502050405020303" pitchFamily="18" charset="0"/>
              <a:buChar char="•"/>
            </a:pPr>
            <a:endParaRPr lang="en-US" altLang="en-US" sz="4400" dirty="0">
              <a:latin typeface="+mn-lt"/>
              <a:ea typeface="ヒラギノ明朝 ProN W3" charset="-128"/>
              <a:sym typeface="Georgia" panose="02040502050405020303" pitchFamily="18" charset="0"/>
            </a:endParaRPr>
          </a:p>
          <a:p>
            <a:pPr marL="0" indent="0" algn="l" eaLnBrk="1" hangingPunct="1">
              <a:buClr>
                <a:srgbClr val="000000"/>
              </a:buClr>
              <a:buSzPct val="125000"/>
              <a:buFont typeface="Georgia" panose="02040502050405020303" pitchFamily="18" charset="0"/>
              <a:buChar char="•"/>
            </a:pPr>
            <a:r>
              <a:rPr lang="en-US" altLang="en-US" sz="4400" dirty="0">
                <a:latin typeface="+mn-lt"/>
                <a:sym typeface="Georgia" panose="02040502050405020303" pitchFamily="18" charset="0"/>
              </a:rPr>
              <a:t> Rule Followers – The Pros and The Cons</a:t>
            </a:r>
            <a:endParaRPr lang="en-US" altLang="en-US" sz="4400" dirty="0">
              <a:latin typeface="+mn-lt"/>
              <a:ea typeface="ヒラギノ明朝 ProN W3" charset="-128"/>
              <a:sym typeface="Georgia" panose="02040502050405020303" pitchFamily="18" charset="0"/>
            </a:endParaRPr>
          </a:p>
        </p:txBody>
      </p:sp>
    </p:spTree>
    <p:extLst>
      <p:ext uri="{BB962C8B-B14F-4D97-AF65-F5344CB8AC3E}">
        <p14:creationId xmlns:p14="http://schemas.microsoft.com/office/powerpoint/2010/main" val="2103870068"/>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a:prstGeom prst="rect">
            <a:avLst/>
          </a:prstGeom>
        </p:spPr>
        <p:txBody>
          <a:bodyPr>
            <a:normAutofit/>
          </a:bodyPr>
          <a:lstStyle>
            <a:lvl1pPr algn="l" defTabSz="514095">
              <a:spcBef>
                <a:spcPts val="1400"/>
              </a:spcBef>
              <a:defRPr sz="6336"/>
            </a:lvl1pPr>
          </a:lstStyle>
          <a:p>
            <a:pPr algn="ctr"/>
            <a:r>
              <a:rPr lang="en-US" sz="5400" dirty="0">
                <a:latin typeface="Georgia" panose="02040502050405020303" pitchFamily="18" charset="0"/>
              </a:rPr>
              <a:t>Opening Statement</a:t>
            </a:r>
            <a:endParaRPr sz="5400" dirty="0">
              <a:latin typeface="Georgia" panose="02040502050405020303" pitchFamily="18" charset="0"/>
            </a:endParaRPr>
          </a:p>
        </p:txBody>
      </p:sp>
      <p:sp>
        <p:nvSpPr>
          <p:cNvPr id="158" name="Shape 158"/>
          <p:cNvSpPr/>
          <p:nvPr/>
        </p:nvSpPr>
        <p:spPr>
          <a:xfrm>
            <a:off x="748390" y="2579271"/>
            <a:ext cx="11508020" cy="632919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pPr marL="660400" indent="-660400" algn="l">
              <a:spcBef>
                <a:spcPts val="2400"/>
              </a:spcBef>
              <a:buSzPct val="100000"/>
              <a:buAutoNum type="arabicPeriod"/>
              <a:defRPr sz="3600"/>
            </a:pPr>
            <a:endParaRPr dirty="0"/>
          </a:p>
        </p:txBody>
      </p:sp>
      <p:sp>
        <p:nvSpPr>
          <p:cNvPr id="4" name="Shape 180"/>
          <p:cNvSpPr>
            <a:spLocks noGrp="1"/>
          </p:cNvSpPr>
          <p:nvPr>
            <p:ph type="body" idx="1"/>
          </p:nvPr>
        </p:nvSpPr>
        <p:spPr>
          <a:xfrm>
            <a:off x="508000" y="2628900"/>
            <a:ext cx="11988800" cy="6839536"/>
          </a:xfrm>
          <a:prstGeom prst="rect">
            <a:avLst/>
          </a:prstGeom>
        </p:spPr>
        <p:txBody>
          <a:bodyPr anchor="t">
            <a:noAutofit/>
          </a:bodyPr>
          <a:lstStyle/>
          <a:p>
            <a:pPr marL="0" indent="0">
              <a:buClr>
                <a:srgbClr val="000000"/>
              </a:buClr>
              <a:buSzPct val="125000"/>
              <a:buFont typeface="Georgia" charset="0"/>
              <a:buChar char="•"/>
              <a:defRPr/>
            </a:pPr>
            <a:r>
              <a:rPr lang="en-US" sz="4400" dirty="0">
                <a:latin typeface="+mn-lt"/>
                <a:cs typeface="Georgia" charset="0"/>
                <a:sym typeface="Georgia" charset="0"/>
              </a:rPr>
              <a:t> I spoke with you about my fear of the number. </a:t>
            </a:r>
            <a:endParaRPr lang="en-US" sz="4400" dirty="0">
              <a:latin typeface="+mn-lt"/>
              <a:ea typeface="ヒラギノ明朝 ProN W3" charset="0"/>
              <a:cs typeface="ヒラギノ明朝 ProN W3" charset="0"/>
              <a:sym typeface="Georgia" charset="0"/>
            </a:endParaRPr>
          </a:p>
          <a:p>
            <a:pPr marL="0" indent="0">
              <a:buClr>
                <a:srgbClr val="000000"/>
              </a:buClr>
              <a:buSzPct val="125000"/>
              <a:buFont typeface="Georgia" charset="0"/>
              <a:buChar char="•"/>
              <a:defRPr/>
            </a:pPr>
            <a:r>
              <a:rPr lang="en-US" sz="4400" dirty="0">
                <a:latin typeface="+mn-lt"/>
                <a:cs typeface="Georgia" charset="0"/>
                <a:sym typeface="Georgia" charset="0"/>
              </a:rPr>
              <a:t> Ask that they reserve judgment on it until the conclusion. </a:t>
            </a:r>
            <a:endParaRPr lang="en-US" sz="4400" dirty="0">
              <a:latin typeface="+mn-lt"/>
              <a:ea typeface="ヒラギノ明朝 ProN W3" charset="0"/>
              <a:cs typeface="ヒラギノ明朝 ProN W3" charset="0"/>
              <a:sym typeface="Georgia" charset="0"/>
            </a:endParaRPr>
          </a:p>
          <a:p>
            <a:pPr marL="0" indent="0">
              <a:buClr>
                <a:srgbClr val="000000"/>
              </a:buClr>
              <a:buSzPct val="125000"/>
              <a:buFont typeface="Georgia" charset="0"/>
              <a:buChar char="•"/>
              <a:defRPr/>
            </a:pPr>
            <a:r>
              <a:rPr lang="en-US" sz="4400" dirty="0">
                <a:latin typeface="+mn-lt"/>
                <a:cs typeface="Georgia" charset="0"/>
                <a:sym typeface="Georgia" charset="0"/>
              </a:rPr>
              <a:t> Challenge the State to show compliance with the 15-minute observation requirement. </a:t>
            </a:r>
            <a:endParaRPr lang="en-US" sz="4400" dirty="0">
              <a:latin typeface="+mn-lt"/>
              <a:ea typeface="ヒラギノ明朝 ProN W3" charset="0"/>
              <a:cs typeface="ヒラギノ明朝 ProN W3" charset="0"/>
              <a:sym typeface="Georgia" charset="0"/>
            </a:endParaRPr>
          </a:p>
          <a:p>
            <a:pPr marL="0" indent="0">
              <a:buClr>
                <a:srgbClr val="000000"/>
              </a:buClr>
              <a:buSzPct val="125000"/>
              <a:buFont typeface="Georgia" charset="0"/>
              <a:buChar char="•"/>
              <a:defRPr/>
            </a:pPr>
            <a:r>
              <a:rPr lang="en-US" sz="4400" dirty="0">
                <a:latin typeface="+mn-lt"/>
                <a:cs typeface="Georgia" charset="0"/>
                <a:sym typeface="Georgia" charset="0"/>
              </a:rPr>
              <a:t> Let them know that they will not see compliance with the 15-minute observation requirement established by the State</a:t>
            </a:r>
            <a:endParaRPr lang="en-US" sz="4400" dirty="0">
              <a:latin typeface="+mn-lt"/>
              <a:ea typeface="ヒラギノ明朝 ProN W3" charset="0"/>
              <a:cs typeface="ヒラギノ明朝 ProN W3" charset="0"/>
              <a:sym typeface="Georgia" charset="0"/>
            </a:endParaRPr>
          </a:p>
        </p:txBody>
      </p:sp>
    </p:spTree>
    <p:extLst>
      <p:ext uri="{BB962C8B-B14F-4D97-AF65-F5344CB8AC3E}">
        <p14:creationId xmlns:p14="http://schemas.microsoft.com/office/powerpoint/2010/main" val="2037277540"/>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a:prstGeom prst="rect">
            <a:avLst/>
          </a:prstGeom>
        </p:spPr>
        <p:txBody>
          <a:bodyPr>
            <a:normAutofit/>
          </a:bodyPr>
          <a:lstStyle>
            <a:lvl1pPr algn="l" defTabSz="514095">
              <a:spcBef>
                <a:spcPts val="1400"/>
              </a:spcBef>
              <a:defRPr sz="6336"/>
            </a:lvl1pPr>
          </a:lstStyle>
          <a:p>
            <a:pPr algn="ctr"/>
            <a:r>
              <a:rPr lang="en-US" sz="5400" dirty="0">
                <a:latin typeface="Georgia" panose="02040502050405020303" pitchFamily="18" charset="0"/>
              </a:rPr>
              <a:t>Opening Statement</a:t>
            </a:r>
            <a:endParaRPr sz="5400" dirty="0">
              <a:latin typeface="Georgia" panose="02040502050405020303" pitchFamily="18" charset="0"/>
            </a:endParaRPr>
          </a:p>
        </p:txBody>
      </p:sp>
      <p:sp>
        <p:nvSpPr>
          <p:cNvPr id="158" name="Shape 158"/>
          <p:cNvSpPr/>
          <p:nvPr/>
        </p:nvSpPr>
        <p:spPr>
          <a:xfrm>
            <a:off x="748390" y="2579271"/>
            <a:ext cx="11508020" cy="632919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pPr marL="660400" indent="-660400" algn="l">
              <a:spcBef>
                <a:spcPts val="2400"/>
              </a:spcBef>
              <a:buSzPct val="100000"/>
              <a:buAutoNum type="arabicPeriod"/>
              <a:defRPr sz="3600"/>
            </a:pPr>
            <a:endParaRPr dirty="0"/>
          </a:p>
        </p:txBody>
      </p:sp>
      <p:sp>
        <p:nvSpPr>
          <p:cNvPr id="4" name="Shape 180"/>
          <p:cNvSpPr>
            <a:spLocks noGrp="1"/>
          </p:cNvSpPr>
          <p:nvPr>
            <p:ph type="body" idx="1"/>
          </p:nvPr>
        </p:nvSpPr>
        <p:spPr>
          <a:xfrm>
            <a:off x="508000" y="2784768"/>
            <a:ext cx="11988800" cy="5918200"/>
          </a:xfrm>
          <a:prstGeom prst="rect">
            <a:avLst/>
          </a:prstGeom>
        </p:spPr>
        <p:txBody>
          <a:bodyPr anchor="t">
            <a:noAutofit/>
          </a:bodyPr>
          <a:lstStyle/>
          <a:p>
            <a:pPr marL="0" indent="0">
              <a:buClr>
                <a:srgbClr val="000000"/>
              </a:buClr>
              <a:buSzPct val="125000"/>
              <a:buFont typeface="Georgia" charset="0"/>
              <a:buChar char="•"/>
              <a:defRPr/>
            </a:pPr>
            <a:r>
              <a:rPr lang="en-US" sz="4000" dirty="0">
                <a:latin typeface="Times New Roman" panose="02020603050405020304" pitchFamily="18" charset="0"/>
                <a:cs typeface="Times New Roman" panose="02020603050405020304" pitchFamily="18" charset="0"/>
                <a:sym typeface="Georgia" charset="0"/>
              </a:rPr>
              <a:t>How long did it take the State to perform that test?</a:t>
            </a:r>
          </a:p>
          <a:p>
            <a:pPr marL="0" indent="0">
              <a:buClr>
                <a:srgbClr val="000000"/>
              </a:buClr>
              <a:buSzPct val="125000"/>
              <a:buFont typeface="Georgia" charset="0"/>
              <a:buChar char="•"/>
              <a:defRPr/>
            </a:pPr>
            <a:r>
              <a:rPr lang="en-US" sz="4000" dirty="0">
                <a:latin typeface="Times New Roman" panose="02020603050405020304" pitchFamily="18" charset="0"/>
                <a:ea typeface="ヒラギノ明朝 ProN W3" charset="0"/>
                <a:cs typeface="Times New Roman" panose="02020603050405020304" pitchFamily="18" charset="0"/>
                <a:sym typeface="Georgia" charset="0"/>
              </a:rPr>
              <a:t> How much more would it cost the State to do that test (the cost of the plastic breath tube and the printout)?</a:t>
            </a:r>
          </a:p>
          <a:p>
            <a:pPr marL="0" indent="0">
              <a:buClr>
                <a:srgbClr val="000000"/>
              </a:buClr>
              <a:buSzPct val="125000"/>
              <a:buFont typeface="Georgia" charset="0"/>
              <a:buChar char="•"/>
              <a:defRPr/>
            </a:pPr>
            <a:r>
              <a:rPr lang="en-US" sz="4000" dirty="0">
                <a:latin typeface="Times New Roman" panose="02020603050405020304" pitchFamily="18" charset="0"/>
                <a:ea typeface="ヒラギノ明朝 ProN W3" charset="0"/>
                <a:cs typeface="Times New Roman" panose="02020603050405020304" pitchFamily="18" charset="0"/>
                <a:sym typeface="Georgia" charset="0"/>
              </a:rPr>
              <a:t>Why don’t they have a second test to show .02 agreement?</a:t>
            </a:r>
          </a:p>
        </p:txBody>
      </p:sp>
    </p:spTree>
    <p:extLst>
      <p:ext uri="{BB962C8B-B14F-4D97-AF65-F5344CB8AC3E}">
        <p14:creationId xmlns:p14="http://schemas.microsoft.com/office/powerpoint/2010/main" val="1461124808"/>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C7144-64BE-443E-8DFA-4CD2BFC2011B}"/>
              </a:ext>
            </a:extLst>
          </p:cNvPr>
          <p:cNvSpPr>
            <a:spLocks noGrp="1"/>
          </p:cNvSpPr>
          <p:nvPr>
            <p:ph type="title"/>
          </p:nvPr>
        </p:nvSpPr>
        <p:spPr/>
        <p:txBody>
          <a:bodyPr>
            <a:normAutofit/>
          </a:bodyPr>
          <a:lstStyle/>
          <a:p>
            <a:r>
              <a:rPr lang="en-US" sz="4000" dirty="0">
                <a:latin typeface="Georgia" charset="0"/>
                <a:cs typeface="Georgia" charset="0"/>
                <a:sym typeface="Georgia" charset="0"/>
              </a:rPr>
              <a:t>Cross-Examination of the Operator: </a:t>
            </a:r>
            <a:br>
              <a:rPr lang="en-US" sz="4000" dirty="0">
                <a:latin typeface="Georgia" charset="0"/>
                <a:ea typeface="ヒラギノ明朝 ProN W3" charset="0"/>
                <a:cs typeface="ヒラギノ明朝 ProN W3" charset="0"/>
                <a:sym typeface="Georgia" charset="0"/>
              </a:rPr>
            </a:br>
            <a:r>
              <a:rPr lang="en-US" sz="4000" dirty="0">
                <a:latin typeface="Georgia" charset="0"/>
                <a:cs typeface="Georgia" charset="0"/>
                <a:sym typeface="Georgia" charset="0"/>
              </a:rPr>
              <a:t>Why is there no replicate/confirmatory test?</a:t>
            </a:r>
            <a:endParaRPr lang="en-US" sz="4000" dirty="0"/>
          </a:p>
        </p:txBody>
      </p:sp>
      <p:sp>
        <p:nvSpPr>
          <p:cNvPr id="3" name="Text Placeholder 2">
            <a:extLst>
              <a:ext uri="{FF2B5EF4-FFF2-40B4-BE49-F238E27FC236}">
                <a16:creationId xmlns:a16="http://schemas.microsoft.com/office/drawing/2014/main" id="{84B77663-6928-6B80-D397-058FE9D0F42B}"/>
              </a:ext>
            </a:extLst>
          </p:cNvPr>
          <p:cNvSpPr>
            <a:spLocks noGrp="1"/>
          </p:cNvSpPr>
          <p:nvPr>
            <p:ph type="body" idx="1"/>
          </p:nvPr>
        </p:nvSpPr>
        <p:spPr/>
        <p:txBody>
          <a:bodyPr/>
          <a:lstStyle/>
          <a:p>
            <a:pPr marL="0" indent="0">
              <a:buClr>
                <a:srgbClr val="000000"/>
              </a:buClr>
              <a:buSzPct val="125000"/>
              <a:buFont typeface="Georgia" charset="0"/>
              <a:buChar char="•"/>
              <a:defRPr/>
            </a:pPr>
            <a:r>
              <a:rPr lang="en-US" sz="3600" dirty="0">
                <a:latin typeface="Times New Roman" panose="02020603050405020304" pitchFamily="18" charset="0"/>
                <a:cs typeface="Times New Roman" panose="02020603050405020304" pitchFamily="18" charset="0"/>
                <a:sym typeface="Georgia" charset="0"/>
              </a:rPr>
              <a:t>Ask how long it took to perform that test</a:t>
            </a:r>
          </a:p>
          <a:p>
            <a:pPr marL="0" indent="0">
              <a:buClr>
                <a:srgbClr val="000000"/>
              </a:buClr>
              <a:buSzPct val="125000"/>
              <a:buFont typeface="Georgia" charset="0"/>
              <a:buChar char="•"/>
              <a:defRPr/>
            </a:pPr>
            <a:r>
              <a:rPr lang="en-US" sz="3600" dirty="0">
                <a:latin typeface="Times New Roman" panose="02020603050405020304" pitchFamily="18" charset="0"/>
                <a:ea typeface="ヒラギノ明朝 ProN W3" charset="0"/>
                <a:cs typeface="Times New Roman" panose="02020603050405020304" pitchFamily="18" charset="0"/>
                <a:sym typeface="Georgia" charset="0"/>
              </a:rPr>
              <a:t>Ask how much more it cost the State to do that test (the cost of the plastic breath tube and the printout)</a:t>
            </a:r>
          </a:p>
          <a:p>
            <a:pPr marL="0" indent="0">
              <a:buClr>
                <a:srgbClr val="000000"/>
              </a:buClr>
              <a:buSzPct val="125000"/>
              <a:buFont typeface="Georgia" charset="0"/>
              <a:buChar char="•"/>
              <a:defRPr/>
            </a:pPr>
            <a:r>
              <a:rPr lang="en-US" sz="3600" dirty="0">
                <a:latin typeface="Times New Roman" panose="02020603050405020304" pitchFamily="18" charset="0"/>
                <a:ea typeface="ヒラギノ明朝 ProN W3" charset="0"/>
                <a:cs typeface="Times New Roman" panose="02020603050405020304" pitchFamily="18" charset="0"/>
                <a:sym typeface="Georgia" charset="0"/>
              </a:rPr>
              <a:t>And they don’t have a second test to show .02 agreement</a:t>
            </a:r>
          </a:p>
          <a:p>
            <a:pPr marL="0" indent="0">
              <a:buClr>
                <a:srgbClr val="000000"/>
              </a:buClr>
              <a:buSzPct val="125000"/>
              <a:buNone/>
              <a:defRPr/>
            </a:pPr>
            <a:endParaRPr lang="en-US" sz="3600" dirty="0">
              <a:latin typeface="Times New Roman" panose="02020603050405020304" pitchFamily="18" charset="0"/>
              <a:ea typeface="ヒラギノ明朝 ProN W3" charset="0"/>
              <a:cs typeface="Times New Roman" panose="02020603050405020304" pitchFamily="18" charset="0"/>
              <a:sym typeface="Georgia" charset="0"/>
            </a:endParaRPr>
          </a:p>
          <a:p>
            <a:endParaRPr lang="en-US" dirty="0"/>
          </a:p>
        </p:txBody>
      </p:sp>
    </p:spTree>
    <p:extLst>
      <p:ext uri="{BB962C8B-B14F-4D97-AF65-F5344CB8AC3E}">
        <p14:creationId xmlns:p14="http://schemas.microsoft.com/office/powerpoint/2010/main" val="3831262055"/>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a:xfrm>
            <a:off x="508000" y="800100"/>
            <a:ext cx="11988800" cy="1219200"/>
          </a:xfrm>
          <a:prstGeom prst="rect">
            <a:avLst/>
          </a:prstGeom>
        </p:spPr>
        <p:txBody>
          <a:bodyPr>
            <a:noAutofit/>
          </a:bodyPr>
          <a:lstStyle>
            <a:lvl1pPr algn="l" defTabSz="514095">
              <a:spcBef>
                <a:spcPts val="1400"/>
              </a:spcBef>
              <a:defRPr sz="6336"/>
            </a:lvl1pPr>
          </a:lstStyle>
          <a:p>
            <a:pPr algn="ctr"/>
            <a:r>
              <a:rPr lang="en-US" sz="4000" dirty="0">
                <a:latin typeface="Times New Roman" panose="02020603050405020304" pitchFamily="18" charset="0"/>
                <a:cs typeface="Times New Roman" panose="02020603050405020304" pitchFamily="18" charset="0"/>
                <a:sym typeface="Georgia" charset="0"/>
              </a:rPr>
              <a:t>Goals in Cross-Examination of the Arresting Officer and Breath Test Operator: 15-minute Observation</a:t>
            </a:r>
            <a:endParaRPr sz="4000" dirty="0">
              <a:latin typeface="Times New Roman" panose="02020603050405020304" pitchFamily="18" charset="0"/>
              <a:cs typeface="Times New Roman" panose="02020603050405020304" pitchFamily="18" charset="0"/>
            </a:endParaRPr>
          </a:p>
        </p:txBody>
      </p:sp>
      <p:sp>
        <p:nvSpPr>
          <p:cNvPr id="158" name="Shape 158"/>
          <p:cNvSpPr/>
          <p:nvPr/>
        </p:nvSpPr>
        <p:spPr>
          <a:xfrm>
            <a:off x="748390" y="2579271"/>
            <a:ext cx="11508020" cy="632919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pPr marL="660400" indent="-660400" algn="l">
              <a:spcBef>
                <a:spcPts val="2400"/>
              </a:spcBef>
              <a:buSzPct val="100000"/>
              <a:buAutoNum type="arabicPeriod"/>
              <a:defRPr sz="3600"/>
            </a:pPr>
            <a:endParaRPr dirty="0"/>
          </a:p>
        </p:txBody>
      </p:sp>
      <p:sp>
        <p:nvSpPr>
          <p:cNvPr id="5" name="Rectangle 2">
            <a:extLst>
              <a:ext uri="{FF2B5EF4-FFF2-40B4-BE49-F238E27FC236}">
                <a16:creationId xmlns:a16="http://schemas.microsoft.com/office/drawing/2014/main" id="{5E3C6262-D564-4E76-962A-35B6B347BA0D}"/>
              </a:ext>
            </a:extLst>
          </p:cNvPr>
          <p:cNvSpPr>
            <a:spLocks noGrp="1" noChangeArrowheads="1"/>
          </p:cNvSpPr>
          <p:nvPr>
            <p:ph type="body" idx="1"/>
          </p:nvPr>
        </p:nvSpPr>
        <p:spPr>
          <a:xfrm>
            <a:off x="508000" y="2579271"/>
            <a:ext cx="11226800" cy="6329194"/>
          </a:xfrm>
        </p:spPr>
        <p:txBody>
          <a:bodyPr>
            <a:noAutofit/>
          </a:bodyPr>
          <a:lstStyle/>
          <a:p>
            <a:pPr marL="0" indent="0" algn="l" eaLnBrk="1" hangingPunct="1">
              <a:buNone/>
              <a:defRPr/>
            </a:pPr>
            <a:r>
              <a:rPr lang="en-US" sz="4400" dirty="0">
                <a:latin typeface="+mn-lt"/>
                <a:cs typeface="Georgia" charset="0"/>
                <a:sym typeface="Georgia" charset="0"/>
              </a:rPr>
              <a:t>1.  </a:t>
            </a:r>
            <a:r>
              <a:rPr lang="en-US" sz="4400" dirty="0">
                <a:latin typeface="Times New Roman" panose="02020603050405020304" pitchFamily="18" charset="0"/>
                <a:cs typeface="Times New Roman" panose="02020603050405020304" pitchFamily="18" charset="0"/>
                <a:sym typeface="Georgia" charset="0"/>
              </a:rPr>
              <a:t>Lock them down with regard to the timeline</a:t>
            </a:r>
            <a:endParaRPr lang="en-US" sz="4400" dirty="0">
              <a:latin typeface="Times New Roman" panose="02020603050405020304" pitchFamily="18" charset="0"/>
              <a:ea typeface="ヒラギノ明朝 ProN W3" charset="0"/>
              <a:cs typeface="Times New Roman" panose="02020603050405020304" pitchFamily="18" charset="0"/>
              <a:sym typeface="Georgia" charset="0"/>
            </a:endParaRPr>
          </a:p>
          <a:p>
            <a:pPr marL="0" indent="0" algn="l" eaLnBrk="1" hangingPunct="1">
              <a:buNone/>
              <a:defRPr/>
            </a:pPr>
            <a:r>
              <a:rPr lang="en-US" sz="4400" dirty="0">
                <a:latin typeface="Times New Roman" panose="02020603050405020304" pitchFamily="18" charset="0"/>
                <a:cs typeface="Times New Roman" panose="02020603050405020304" pitchFamily="18" charset="0"/>
                <a:sym typeface="Georgia" charset="0"/>
              </a:rPr>
              <a:t>2. Lock them down with regard to their observation of your client</a:t>
            </a:r>
            <a:endParaRPr lang="en-US" sz="4400" dirty="0">
              <a:latin typeface="Times New Roman" panose="02020603050405020304" pitchFamily="18" charset="0"/>
              <a:ea typeface="ヒラギノ明朝 ProN W3" charset="0"/>
              <a:cs typeface="Times New Roman" panose="02020603050405020304" pitchFamily="18" charset="0"/>
              <a:sym typeface="Georgia" charset="0"/>
            </a:endParaRPr>
          </a:p>
          <a:p>
            <a:pPr marL="0" indent="0" algn="l" eaLnBrk="1" hangingPunct="1">
              <a:buNone/>
              <a:defRPr/>
            </a:pPr>
            <a:r>
              <a:rPr lang="en-US" sz="4400" dirty="0">
                <a:latin typeface="Times New Roman" panose="02020603050405020304" pitchFamily="18" charset="0"/>
                <a:cs typeface="Times New Roman" panose="02020603050405020304" pitchFamily="18" charset="0"/>
                <a:sym typeface="Georgia" charset="0"/>
              </a:rPr>
              <a:t>3. Their observation period consisted of times when they were not watching your client</a:t>
            </a:r>
            <a:endParaRPr lang="en-US" sz="4400" dirty="0">
              <a:latin typeface="Times New Roman" panose="02020603050405020304" pitchFamily="18" charset="0"/>
              <a:ea typeface="ヒラギノ明朝 ProN W3" charset="0"/>
              <a:cs typeface="Times New Roman" panose="02020603050405020304" pitchFamily="18" charset="0"/>
              <a:sym typeface="Georgia" charset="0"/>
            </a:endParaRPr>
          </a:p>
          <a:p>
            <a:pPr marL="0" indent="0" algn="l" eaLnBrk="1" hangingPunct="1">
              <a:buNone/>
              <a:defRPr/>
            </a:pPr>
            <a:r>
              <a:rPr lang="en-US" sz="4400" dirty="0">
                <a:latin typeface="Times New Roman" panose="02020603050405020304" pitchFamily="18" charset="0"/>
                <a:cs typeface="Times New Roman" panose="02020603050405020304" pitchFamily="18" charset="0"/>
                <a:sym typeface="Georgia" charset="0"/>
              </a:rPr>
              <a:t>4. Lock them into their training on the observation period</a:t>
            </a:r>
            <a:endParaRPr lang="en-US" sz="4400" dirty="0">
              <a:latin typeface="Times New Roman" panose="02020603050405020304" pitchFamily="18" charset="0"/>
              <a:ea typeface="ヒラギノ明朝 ProN W3" charset="0"/>
              <a:cs typeface="Times New Roman" panose="02020603050405020304" pitchFamily="18" charset="0"/>
              <a:sym typeface="Georgia" charset="0"/>
            </a:endParaRPr>
          </a:p>
        </p:txBody>
      </p:sp>
    </p:spTree>
    <p:extLst>
      <p:ext uri="{BB962C8B-B14F-4D97-AF65-F5344CB8AC3E}">
        <p14:creationId xmlns:p14="http://schemas.microsoft.com/office/powerpoint/2010/main" val="1400059645"/>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a:prstGeom prst="rect">
            <a:avLst/>
          </a:prstGeom>
        </p:spPr>
        <p:txBody>
          <a:bodyPr>
            <a:noAutofit/>
          </a:bodyPr>
          <a:lstStyle>
            <a:lvl1pPr algn="l" defTabSz="514095">
              <a:spcBef>
                <a:spcPts val="1400"/>
              </a:spcBef>
              <a:defRPr sz="6336"/>
            </a:lvl1pPr>
          </a:lstStyle>
          <a:p>
            <a:pPr algn="ctr"/>
            <a:r>
              <a:rPr lang="en-US" sz="4400" dirty="0">
                <a:latin typeface="Times New Roman" panose="02020603050405020304" pitchFamily="18" charset="0"/>
                <a:cs typeface="Times New Roman" panose="02020603050405020304" pitchFamily="18" charset="0"/>
                <a:sym typeface="Georgia" charset="0"/>
              </a:rPr>
              <a:t>Cross-Examination of the Operator: </a:t>
            </a:r>
            <a:br>
              <a:rPr lang="en-US" sz="4400" dirty="0">
                <a:latin typeface="Times New Roman" panose="02020603050405020304" pitchFamily="18" charset="0"/>
                <a:ea typeface="ヒラギノ明朝 ProN W3" charset="0"/>
                <a:cs typeface="Times New Roman" panose="02020603050405020304" pitchFamily="18" charset="0"/>
                <a:sym typeface="Georgia" charset="0"/>
              </a:rPr>
            </a:br>
            <a:r>
              <a:rPr lang="en-US" sz="4400" dirty="0">
                <a:latin typeface="Times New Roman" panose="02020603050405020304" pitchFamily="18" charset="0"/>
                <a:cs typeface="Times New Roman" panose="02020603050405020304" pitchFamily="18" charset="0"/>
                <a:sym typeface="Georgia" charset="0"/>
              </a:rPr>
              <a:t>Observation of My Client</a:t>
            </a:r>
            <a:endParaRPr sz="4400" dirty="0">
              <a:latin typeface="Times New Roman" panose="02020603050405020304" pitchFamily="18" charset="0"/>
              <a:cs typeface="Times New Roman" panose="02020603050405020304" pitchFamily="18" charset="0"/>
            </a:endParaRPr>
          </a:p>
        </p:txBody>
      </p:sp>
      <p:sp>
        <p:nvSpPr>
          <p:cNvPr id="158" name="Shape 158"/>
          <p:cNvSpPr/>
          <p:nvPr/>
        </p:nvSpPr>
        <p:spPr>
          <a:xfrm>
            <a:off x="748390" y="2579271"/>
            <a:ext cx="11508020" cy="632919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pPr marL="660400" indent="-660400" algn="l">
              <a:spcBef>
                <a:spcPts val="2400"/>
              </a:spcBef>
              <a:buSzPct val="100000"/>
              <a:buAutoNum type="arabicPeriod"/>
              <a:defRPr sz="3600"/>
            </a:pPr>
            <a:endParaRPr dirty="0"/>
          </a:p>
        </p:txBody>
      </p:sp>
      <p:sp>
        <p:nvSpPr>
          <p:cNvPr id="2" name="Rectangle 1"/>
          <p:cNvSpPr/>
          <p:nvPr/>
        </p:nvSpPr>
        <p:spPr>
          <a:xfrm>
            <a:off x="393700" y="2577157"/>
            <a:ext cx="11988800" cy="7355860"/>
          </a:xfrm>
          <a:prstGeom prst="rect">
            <a:avLst/>
          </a:prstGeom>
        </p:spPr>
        <p:txBody>
          <a:bodyPr wrap="square">
            <a:spAutoFit/>
          </a:bodyPr>
          <a:lstStyle/>
          <a:p>
            <a:pPr algn="l" eaLnBrk="1" hangingPunct="1">
              <a:defRPr/>
            </a:pPr>
            <a:r>
              <a:rPr lang="en-US" sz="4400" dirty="0">
                <a:latin typeface="Times New Roman" panose="02020603050405020304" pitchFamily="18" charset="0"/>
                <a:cs typeface="Times New Roman" panose="02020603050405020304" pitchFamily="18" charset="0"/>
                <a:sym typeface="Georgia" charset="0"/>
              </a:rPr>
              <a:t>1. Did not watch my client during the entirety of the 15-minute period</a:t>
            </a:r>
            <a:endParaRPr lang="en-US" sz="4400" dirty="0">
              <a:latin typeface="Times New Roman" panose="02020603050405020304" pitchFamily="18" charset="0"/>
              <a:ea typeface="ヒラギノ明朝 ProN W3" charset="0"/>
              <a:cs typeface="Times New Roman" panose="02020603050405020304" pitchFamily="18" charset="0"/>
              <a:sym typeface="Georgia" charset="0"/>
            </a:endParaRPr>
          </a:p>
          <a:p>
            <a:pPr algn="l" eaLnBrk="1" hangingPunct="1">
              <a:defRPr/>
            </a:pPr>
            <a:endParaRPr lang="en-US" sz="4400" dirty="0">
              <a:latin typeface="Times New Roman" panose="02020603050405020304" pitchFamily="18" charset="0"/>
              <a:ea typeface="ヒラギノ明朝 ProN W3" charset="0"/>
              <a:cs typeface="Times New Roman" panose="02020603050405020304" pitchFamily="18" charset="0"/>
              <a:sym typeface="Georgia" charset="0"/>
            </a:endParaRPr>
          </a:p>
          <a:p>
            <a:pPr algn="l" eaLnBrk="1" hangingPunct="1">
              <a:defRPr/>
            </a:pPr>
            <a:r>
              <a:rPr lang="en-US" sz="4400" dirty="0">
                <a:latin typeface="Times New Roman" panose="02020603050405020304" pitchFamily="18" charset="0"/>
                <a:cs typeface="Times New Roman" panose="02020603050405020304" pitchFamily="18" charset="0"/>
                <a:sym typeface="Georgia" charset="0"/>
              </a:rPr>
              <a:t>2. She was in the rear of your patrol car during part of the 15-minutes prior to the breath test</a:t>
            </a:r>
            <a:endParaRPr lang="en-US" sz="4400" dirty="0">
              <a:latin typeface="Times New Roman" panose="02020603050405020304" pitchFamily="18" charset="0"/>
              <a:ea typeface="ヒラギノ明朝 ProN W3" charset="0"/>
              <a:cs typeface="Times New Roman" panose="02020603050405020304" pitchFamily="18" charset="0"/>
              <a:sym typeface="Georgia" charset="0"/>
            </a:endParaRPr>
          </a:p>
          <a:p>
            <a:pPr algn="l" eaLnBrk="1" hangingPunct="1">
              <a:defRPr/>
            </a:pPr>
            <a:endParaRPr lang="en-US" sz="4400" dirty="0">
              <a:latin typeface="Times New Roman" panose="02020603050405020304" pitchFamily="18" charset="0"/>
              <a:ea typeface="ヒラギノ明朝 ProN W3" charset="0"/>
              <a:cs typeface="Times New Roman" panose="02020603050405020304" pitchFamily="18" charset="0"/>
              <a:sym typeface="Georgia" charset="0"/>
            </a:endParaRPr>
          </a:p>
          <a:p>
            <a:pPr algn="l" eaLnBrk="1" hangingPunct="1">
              <a:defRPr/>
            </a:pPr>
            <a:r>
              <a:rPr lang="en-US" sz="4400" dirty="0">
                <a:latin typeface="Times New Roman" panose="02020603050405020304" pitchFamily="18" charset="0"/>
                <a:cs typeface="Times New Roman" panose="02020603050405020304" pitchFamily="18" charset="0"/>
                <a:sym typeface="Georgia" charset="0"/>
              </a:rPr>
              <a:t>3. Possible she could have burped during the 15-minute period</a:t>
            </a:r>
            <a:endParaRPr lang="en-US" sz="4400" dirty="0">
              <a:latin typeface="Times New Roman" panose="02020603050405020304" pitchFamily="18" charset="0"/>
              <a:ea typeface="ヒラギノ明朝 ProN W3" charset="0"/>
              <a:cs typeface="Times New Roman" panose="02020603050405020304" pitchFamily="18" charset="0"/>
              <a:sym typeface="Georgia" charset="0"/>
            </a:endParaRPr>
          </a:p>
          <a:p>
            <a:pPr algn="just"/>
            <a:endParaRPr lang="en-US" dirty="0">
              <a:latin typeface="Times New Roman" panose="02020603050405020304" pitchFamily="18" charset="0"/>
              <a:cs typeface="Times New Roman" panose="02020603050405020304" pitchFamily="18" charset="0"/>
            </a:endParaRPr>
          </a:p>
          <a:p>
            <a:pPr marL="342900" indent="-342900" algn="just">
              <a:buFont typeface="Arial"/>
              <a:buChar char="•"/>
            </a:pPr>
            <a:endParaRPr lang="en-US" dirty="0">
              <a:latin typeface="Times New Roman" panose="02020603050405020304" pitchFamily="18" charset="0"/>
              <a:cs typeface="Times New Roman" panose="02020603050405020304" pitchFamily="18" charset="0"/>
            </a:endParaRPr>
          </a:p>
          <a:p>
            <a:pPr marL="342900" indent="-342900" algn="just">
              <a:buFont typeface="Arial"/>
              <a:buChar char="•"/>
            </a:pPr>
            <a:endParaRPr lang="en-US" dirty="0">
              <a:latin typeface="Times New Roman" panose="02020603050405020304" pitchFamily="18" charset="0"/>
              <a:cs typeface="Times New Roman" panose="02020603050405020304" pitchFamily="18" charset="0"/>
            </a:endParaRPr>
          </a:p>
          <a:p>
            <a:pPr marL="342900" indent="-342900" algn="just">
              <a:buFont typeface="Arial"/>
              <a:buChar char="•"/>
            </a:pPr>
            <a:endParaRPr lang="en-US" dirty="0">
              <a:latin typeface="Times New Roman" panose="02020603050405020304" pitchFamily="18" charset="0"/>
              <a:cs typeface="Times New Roman" panose="02020603050405020304" pitchFamily="18" charset="0"/>
            </a:endParaRPr>
          </a:p>
          <a:p>
            <a:pPr marL="342900" indent="-342900" algn="just">
              <a:buFont typeface="Arial"/>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4632707"/>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a:xfrm>
            <a:off x="254000" y="824345"/>
            <a:ext cx="12496800" cy="1219200"/>
          </a:xfrm>
          <a:prstGeom prst="rect">
            <a:avLst/>
          </a:prstGeom>
        </p:spPr>
        <p:txBody>
          <a:bodyPr>
            <a:noAutofit/>
          </a:bodyPr>
          <a:lstStyle>
            <a:lvl1pPr algn="l" defTabSz="514095">
              <a:spcBef>
                <a:spcPts val="1400"/>
              </a:spcBef>
              <a:defRPr sz="6336"/>
            </a:lvl1pPr>
          </a:lstStyle>
          <a:p>
            <a:pPr algn="ctr"/>
            <a:r>
              <a:rPr lang="en-US" sz="5400" dirty="0">
                <a:latin typeface="Georgia" charset="0"/>
                <a:cs typeface="Georgia" charset="0"/>
                <a:sym typeface="Georgia" charset="0"/>
              </a:rPr>
              <a:t>Cross-Examination of the Operator: </a:t>
            </a:r>
            <a:br>
              <a:rPr lang="en-US" sz="5400" dirty="0">
                <a:latin typeface="Georgia" charset="0"/>
                <a:ea typeface="ヒラギノ明朝 ProN W3" charset="0"/>
                <a:cs typeface="ヒラギノ明朝 ProN W3" charset="0"/>
                <a:sym typeface="Georgia" charset="0"/>
              </a:rPr>
            </a:br>
            <a:r>
              <a:rPr lang="en-US" sz="5400" dirty="0">
                <a:latin typeface="Georgia" charset="0"/>
                <a:cs typeface="Georgia" charset="0"/>
                <a:sym typeface="Georgia" charset="0"/>
              </a:rPr>
              <a:t>Training on the 15-Minute Wait Period</a:t>
            </a:r>
            <a:endParaRPr sz="5400" dirty="0"/>
          </a:p>
        </p:txBody>
      </p:sp>
      <p:sp>
        <p:nvSpPr>
          <p:cNvPr id="158" name="Shape 158"/>
          <p:cNvSpPr/>
          <p:nvPr/>
        </p:nvSpPr>
        <p:spPr>
          <a:xfrm>
            <a:off x="748390" y="2579271"/>
            <a:ext cx="11508020" cy="632919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pPr marL="660400" indent="-660400" algn="l">
              <a:spcBef>
                <a:spcPts val="2400"/>
              </a:spcBef>
              <a:buSzPct val="100000"/>
              <a:buAutoNum type="arabicPeriod"/>
              <a:defRPr sz="3600"/>
            </a:pPr>
            <a:endParaRPr dirty="0"/>
          </a:p>
        </p:txBody>
      </p:sp>
      <p:sp>
        <p:nvSpPr>
          <p:cNvPr id="3" name="Rectangle 2"/>
          <p:cNvSpPr/>
          <p:nvPr/>
        </p:nvSpPr>
        <p:spPr>
          <a:xfrm>
            <a:off x="508000" y="2274630"/>
            <a:ext cx="11988800" cy="7478970"/>
          </a:xfrm>
          <a:prstGeom prst="rect">
            <a:avLst/>
          </a:prstGeom>
        </p:spPr>
        <p:txBody>
          <a:bodyPr wrap="square">
            <a:spAutoFit/>
          </a:bodyPr>
          <a:lstStyle/>
          <a:p>
            <a:pPr algn="l" eaLnBrk="1" hangingPunct="1">
              <a:defRPr/>
            </a:pPr>
            <a:r>
              <a:rPr lang="en-US" sz="4000" dirty="0">
                <a:latin typeface="Times New Roman" panose="02020603050405020304" pitchFamily="18" charset="0"/>
                <a:cs typeface="Times New Roman" panose="02020603050405020304" pitchFamily="18" charset="0"/>
                <a:sym typeface="Georgia" charset="0"/>
              </a:rPr>
              <a:t>1. 15-minute wait period is required before each test</a:t>
            </a:r>
            <a:endParaRPr lang="en-US" sz="4000" dirty="0">
              <a:latin typeface="Times New Roman" panose="02020603050405020304" pitchFamily="18" charset="0"/>
              <a:ea typeface="ヒラギノ明朝 ProN W3" charset="0"/>
              <a:cs typeface="Times New Roman" panose="02020603050405020304" pitchFamily="18" charset="0"/>
              <a:sym typeface="Georgia" charset="0"/>
            </a:endParaRPr>
          </a:p>
          <a:p>
            <a:pPr algn="l" eaLnBrk="1" hangingPunct="1">
              <a:defRPr/>
            </a:pPr>
            <a:endParaRPr lang="en-US" sz="4000" dirty="0">
              <a:latin typeface="Times New Roman" panose="02020603050405020304" pitchFamily="18" charset="0"/>
              <a:ea typeface="ヒラギノ明朝 ProN W3" charset="0"/>
              <a:cs typeface="Times New Roman" panose="02020603050405020304" pitchFamily="18" charset="0"/>
              <a:sym typeface="Georgia" charset="0"/>
            </a:endParaRPr>
          </a:p>
          <a:p>
            <a:pPr algn="l" eaLnBrk="1" hangingPunct="1">
              <a:defRPr/>
            </a:pPr>
            <a:r>
              <a:rPr lang="en-US" sz="4000" dirty="0">
                <a:latin typeface="Times New Roman" panose="02020603050405020304" pitchFamily="18" charset="0"/>
                <a:cs typeface="Times New Roman" panose="02020603050405020304" pitchFamily="18" charset="0"/>
                <a:sym typeface="Georgia" charset="0"/>
              </a:rPr>
              <a:t>2. During the 15-minute period, the suspect is to be:</a:t>
            </a:r>
            <a:endParaRPr lang="en-US" sz="4000" dirty="0">
              <a:latin typeface="Times New Roman" panose="02020603050405020304" pitchFamily="18" charset="0"/>
              <a:ea typeface="ヒラギノ明朝 ProN W3" charset="0"/>
              <a:cs typeface="Times New Roman" panose="02020603050405020304" pitchFamily="18" charset="0"/>
              <a:sym typeface="Georgia" charset="0"/>
            </a:endParaRPr>
          </a:p>
          <a:p>
            <a:pPr algn="l" eaLnBrk="1" hangingPunct="1">
              <a:defRPr/>
            </a:pPr>
            <a:r>
              <a:rPr lang="en-US" sz="4000" dirty="0">
                <a:latin typeface="Times New Roman" panose="02020603050405020304" pitchFamily="18" charset="0"/>
                <a:cs typeface="Times New Roman" panose="02020603050405020304" pitchFamily="18" charset="0"/>
                <a:sym typeface="Georgia" charset="0"/>
              </a:rPr>
              <a:t>(1) in a controlled environment, </a:t>
            </a:r>
            <a:endParaRPr lang="en-US" sz="4000" dirty="0">
              <a:latin typeface="Times New Roman" panose="02020603050405020304" pitchFamily="18" charset="0"/>
              <a:ea typeface="ヒラギノ明朝 ProN W3" charset="0"/>
              <a:cs typeface="Times New Roman" panose="02020603050405020304" pitchFamily="18" charset="0"/>
              <a:sym typeface="Georgia" charset="0"/>
            </a:endParaRPr>
          </a:p>
          <a:p>
            <a:pPr algn="l" eaLnBrk="1" hangingPunct="1">
              <a:defRPr/>
            </a:pPr>
            <a:r>
              <a:rPr lang="en-US" sz="4000" dirty="0">
                <a:latin typeface="Times New Roman" panose="02020603050405020304" pitchFamily="18" charset="0"/>
                <a:cs typeface="Times New Roman" panose="02020603050405020304" pitchFamily="18" charset="0"/>
                <a:sym typeface="Georgia" charset="0"/>
              </a:rPr>
              <a:t>(2) prohibited from consuming alcohol, and </a:t>
            </a:r>
            <a:endParaRPr lang="en-US" sz="4000" dirty="0">
              <a:latin typeface="Times New Roman" panose="02020603050405020304" pitchFamily="18" charset="0"/>
              <a:ea typeface="ヒラギノ明朝 ProN W3" charset="0"/>
              <a:cs typeface="Times New Roman" panose="02020603050405020304" pitchFamily="18" charset="0"/>
              <a:sym typeface="Georgia" charset="0"/>
            </a:endParaRPr>
          </a:p>
          <a:p>
            <a:pPr algn="l" eaLnBrk="1" hangingPunct="1">
              <a:defRPr/>
            </a:pPr>
            <a:r>
              <a:rPr lang="en-US" sz="4000" dirty="0">
                <a:latin typeface="Times New Roman" panose="02020603050405020304" pitchFamily="18" charset="0"/>
                <a:cs typeface="Times New Roman" panose="02020603050405020304" pitchFamily="18" charset="0"/>
                <a:sym typeface="Georgia" charset="0"/>
              </a:rPr>
              <a:t>(3)monitored for regurgitation or vomiting. </a:t>
            </a:r>
            <a:endParaRPr lang="en-US" sz="4000" dirty="0">
              <a:latin typeface="Times New Roman" panose="02020603050405020304" pitchFamily="18" charset="0"/>
              <a:ea typeface="ヒラギノ明朝 ProN W3" charset="0"/>
              <a:cs typeface="Times New Roman" panose="02020603050405020304" pitchFamily="18" charset="0"/>
              <a:sym typeface="Georgia" charset="0"/>
            </a:endParaRPr>
          </a:p>
          <a:p>
            <a:pPr algn="l" eaLnBrk="1" hangingPunct="1">
              <a:defRPr/>
            </a:pPr>
            <a:endParaRPr lang="en-US" sz="4000" dirty="0">
              <a:latin typeface="Times New Roman" panose="02020603050405020304" pitchFamily="18" charset="0"/>
              <a:ea typeface="ヒラギノ明朝 ProN W3" charset="0"/>
              <a:cs typeface="Times New Roman" panose="02020603050405020304" pitchFamily="18" charset="0"/>
              <a:sym typeface="Georgia" charset="0"/>
            </a:endParaRPr>
          </a:p>
          <a:p>
            <a:pPr algn="l" eaLnBrk="1" hangingPunct="1">
              <a:defRPr/>
            </a:pPr>
            <a:r>
              <a:rPr lang="en-US" sz="4000" dirty="0">
                <a:latin typeface="Times New Roman" panose="02020603050405020304" pitchFamily="18" charset="0"/>
                <a:cs typeface="Times New Roman" panose="02020603050405020304" pitchFamily="18" charset="0"/>
                <a:sym typeface="Georgia" charset="0"/>
              </a:rPr>
              <a:t>3. If vomit or regurgitate, allow them to rinse their mouth with water, and restart the 15-minute wait period.</a:t>
            </a:r>
            <a:endParaRPr lang="en-US" sz="4000" dirty="0">
              <a:latin typeface="Times New Roman" panose="02020603050405020304" pitchFamily="18" charset="0"/>
              <a:ea typeface="ヒラギノ明朝 ProN W3" charset="0"/>
              <a:cs typeface="Times New Roman" panose="02020603050405020304" pitchFamily="18" charset="0"/>
              <a:sym typeface="Georgia" charset="0"/>
            </a:endParaRPr>
          </a:p>
          <a:p>
            <a:pPr algn="l" eaLnBrk="1" hangingPunct="1">
              <a:defRPr/>
            </a:pPr>
            <a:endParaRPr lang="en-US" sz="4000" dirty="0">
              <a:latin typeface="Times New Roman" panose="02020603050405020304" pitchFamily="18" charset="0"/>
              <a:ea typeface="ヒラギノ明朝 ProN W3" charset="0"/>
              <a:cs typeface="Times New Roman" panose="02020603050405020304" pitchFamily="18" charset="0"/>
              <a:sym typeface="Georgia" charset="0"/>
            </a:endParaRPr>
          </a:p>
          <a:p>
            <a:pPr algn="l" eaLnBrk="1" hangingPunct="1">
              <a:defRPr/>
            </a:pPr>
            <a:r>
              <a:rPr lang="en-US" sz="4000" dirty="0">
                <a:latin typeface="Times New Roman" panose="02020603050405020304" pitchFamily="18" charset="0"/>
                <a:cs typeface="Times New Roman" panose="02020603050405020304" pitchFamily="18" charset="0"/>
                <a:sym typeface="Georgia" charset="0"/>
              </a:rPr>
              <a:t>4. </a:t>
            </a:r>
            <a:r>
              <a:rPr lang="en-US" sz="4000" u="sng" dirty="0">
                <a:latin typeface="Times New Roman" panose="02020603050405020304" pitchFamily="18" charset="0"/>
                <a:cs typeface="Times New Roman" panose="02020603050405020304" pitchFamily="18" charset="0"/>
                <a:sym typeface="Georgia" charset="0"/>
              </a:rPr>
              <a:t>This applies to cases of burping or belching where regurgitation is suspected</a:t>
            </a:r>
            <a:r>
              <a:rPr lang="en-US" sz="4000" dirty="0">
                <a:latin typeface="Times New Roman" panose="02020603050405020304" pitchFamily="18" charset="0"/>
                <a:cs typeface="Times New Roman" panose="02020603050405020304" pitchFamily="18" charset="0"/>
                <a:sym typeface="Georgia" charset="0"/>
              </a:rPr>
              <a:t>.</a:t>
            </a:r>
            <a:endParaRPr lang="en-US" sz="4000" dirty="0">
              <a:latin typeface="Times New Roman" panose="02020603050405020304" pitchFamily="18" charset="0"/>
              <a:ea typeface="ヒラギノ明朝 ProN W3" charset="0"/>
              <a:cs typeface="Times New Roman" panose="02020603050405020304" pitchFamily="18" charset="0"/>
              <a:sym typeface="Georgia" charset="0"/>
            </a:endParaRPr>
          </a:p>
        </p:txBody>
      </p:sp>
    </p:spTree>
    <p:extLst>
      <p:ext uri="{BB962C8B-B14F-4D97-AF65-F5344CB8AC3E}">
        <p14:creationId xmlns:p14="http://schemas.microsoft.com/office/powerpoint/2010/main" val="1500293063"/>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a:prstGeom prst="rect">
            <a:avLst/>
          </a:prstGeom>
        </p:spPr>
        <p:txBody>
          <a:bodyPr>
            <a:noAutofit/>
          </a:bodyPr>
          <a:lstStyle>
            <a:lvl1pPr algn="l" defTabSz="514095">
              <a:spcBef>
                <a:spcPts val="1400"/>
              </a:spcBef>
              <a:defRPr sz="6336"/>
            </a:lvl1pPr>
          </a:lstStyle>
          <a:p>
            <a:pPr algn="ctr"/>
            <a:r>
              <a:rPr lang="en-US" altLang="en-US" sz="4800" dirty="0">
                <a:latin typeface="Times New Roman" panose="02020603050405020304" pitchFamily="18" charset="0"/>
                <a:cs typeface="Times New Roman" panose="02020603050405020304" pitchFamily="18" charset="0"/>
                <a:sym typeface="Georgia" panose="02040502050405020303" pitchFamily="18" charset="0"/>
              </a:rPr>
              <a:t>Cross-Examination of the State</a:t>
            </a:r>
            <a:r>
              <a:rPr lang="ja-JP" altLang="en-US" sz="4800" dirty="0">
                <a:latin typeface="Times New Roman" panose="02020603050405020304" pitchFamily="18" charset="0"/>
                <a:cs typeface="Times New Roman" panose="02020603050405020304" pitchFamily="18" charset="0"/>
                <a:sym typeface="Georgia" panose="02040502050405020303" pitchFamily="18" charset="0"/>
              </a:rPr>
              <a:t>’</a:t>
            </a:r>
            <a:r>
              <a:rPr lang="en-US" altLang="ja-JP" sz="4800" dirty="0">
                <a:latin typeface="Times New Roman" panose="02020603050405020304" pitchFamily="18" charset="0"/>
                <a:cs typeface="Times New Roman" panose="02020603050405020304" pitchFamily="18" charset="0"/>
                <a:sym typeface="Georgia" panose="02040502050405020303" pitchFamily="18" charset="0"/>
              </a:rPr>
              <a:t>s Expert:</a:t>
            </a:r>
            <a:br>
              <a:rPr lang="en-US" altLang="ja-JP" sz="4800" dirty="0">
                <a:latin typeface="Times New Roman" panose="02020603050405020304" pitchFamily="18" charset="0"/>
                <a:ea typeface="ヒラギノ明朝 ProN W3" charset="-128"/>
                <a:cs typeface="Times New Roman" panose="02020603050405020304" pitchFamily="18" charset="0"/>
                <a:sym typeface="Georgia" panose="02040502050405020303" pitchFamily="18" charset="0"/>
              </a:rPr>
            </a:br>
            <a:r>
              <a:rPr lang="en-US" altLang="ja-JP" sz="4800" dirty="0">
                <a:latin typeface="Times New Roman" panose="02020603050405020304" pitchFamily="18" charset="0"/>
                <a:cs typeface="Times New Roman" panose="02020603050405020304" pitchFamily="18" charset="0"/>
                <a:sym typeface="Georgia" panose="02040502050405020303" pitchFamily="18" charset="0"/>
              </a:rPr>
              <a:t>STAY FOCUSED ON YOUR GOALS</a:t>
            </a:r>
            <a:r>
              <a:rPr lang="en-US" sz="4800" dirty="0">
                <a:latin typeface="Times New Roman" panose="02020603050405020304" pitchFamily="18" charset="0"/>
                <a:cs typeface="Times New Roman" panose="02020603050405020304" pitchFamily="18" charset="0"/>
              </a:rPr>
              <a:t>?</a:t>
            </a:r>
            <a:endParaRPr sz="4800" dirty="0">
              <a:latin typeface="Times New Roman" panose="02020603050405020304" pitchFamily="18" charset="0"/>
              <a:cs typeface="Times New Roman" panose="02020603050405020304" pitchFamily="18" charset="0"/>
            </a:endParaRPr>
          </a:p>
        </p:txBody>
      </p:sp>
      <p:sp>
        <p:nvSpPr>
          <p:cNvPr id="158" name="Shape 158"/>
          <p:cNvSpPr/>
          <p:nvPr/>
        </p:nvSpPr>
        <p:spPr>
          <a:xfrm>
            <a:off x="748390" y="2579271"/>
            <a:ext cx="11508020" cy="632919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pPr marL="660400" indent="-660400" algn="l">
              <a:spcBef>
                <a:spcPts val="2400"/>
              </a:spcBef>
              <a:buSzPct val="100000"/>
              <a:buAutoNum type="arabicPeriod"/>
              <a:defRPr sz="3600"/>
            </a:pPr>
            <a:endParaRPr dirty="0"/>
          </a:p>
        </p:txBody>
      </p:sp>
      <p:sp>
        <p:nvSpPr>
          <p:cNvPr id="2" name="Rectangle 1"/>
          <p:cNvSpPr/>
          <p:nvPr/>
        </p:nvSpPr>
        <p:spPr>
          <a:xfrm>
            <a:off x="508000" y="2440726"/>
            <a:ext cx="11988800" cy="7232749"/>
          </a:xfrm>
          <a:prstGeom prst="rect">
            <a:avLst/>
          </a:prstGeom>
        </p:spPr>
        <p:txBody>
          <a:bodyPr wrap="square">
            <a:spAutoFit/>
          </a:bodyPr>
          <a:lstStyle/>
          <a:p>
            <a:pPr algn="l" eaLnBrk="1" hangingPunct="1"/>
            <a:r>
              <a:rPr lang="en-US" altLang="en-US" sz="3200" dirty="0">
                <a:latin typeface="Times New Roman" panose="02020603050405020304" pitchFamily="18" charset="0"/>
                <a:cs typeface="Times New Roman" panose="02020603050405020304" pitchFamily="18" charset="0"/>
                <a:sym typeface="Georgia" panose="02040502050405020303" pitchFamily="18" charset="0"/>
              </a:rPr>
              <a:t>1. The mouth alcohol detector is not perfect.</a:t>
            </a:r>
            <a:endParaRPr lang="en-US" altLang="en-US" sz="3200" dirty="0">
              <a:latin typeface="Times New Roman" panose="02020603050405020304" pitchFamily="18" charset="0"/>
              <a:ea typeface="ヒラギノ明朝 ProN W3" charset="-128"/>
              <a:cs typeface="Times New Roman" panose="02020603050405020304" pitchFamily="18" charset="0"/>
              <a:sym typeface="Georgia" panose="02040502050405020303" pitchFamily="18" charset="0"/>
            </a:endParaRPr>
          </a:p>
          <a:p>
            <a:pPr algn="l" eaLnBrk="1" hangingPunct="1"/>
            <a:endParaRPr lang="en-US" altLang="en-US" sz="3200" dirty="0">
              <a:latin typeface="Times New Roman" panose="02020603050405020304" pitchFamily="18" charset="0"/>
              <a:cs typeface="Times New Roman" panose="02020603050405020304" pitchFamily="18" charset="0"/>
            </a:endParaRPr>
          </a:p>
          <a:p>
            <a:pPr algn="l" eaLnBrk="1" hangingPunct="1"/>
            <a:r>
              <a:rPr lang="en-US" altLang="en-US" sz="3200" dirty="0">
                <a:latin typeface="Times New Roman" panose="02020603050405020304" pitchFamily="18" charset="0"/>
                <a:cs typeface="Times New Roman" panose="02020603050405020304" pitchFamily="18" charset="0"/>
                <a:sym typeface="Georgia" panose="02040502050405020303" pitchFamily="18" charset="0"/>
              </a:rPr>
              <a:t>2. The Intoxilyzer 9000 can produce results as high as .11 when a person has a true Blood-Alcohol Concentration of .000.</a:t>
            </a:r>
            <a:endParaRPr lang="en-US" altLang="en-US" sz="3200" dirty="0">
              <a:latin typeface="Times New Roman" panose="02020603050405020304" pitchFamily="18" charset="0"/>
              <a:cs typeface="Times New Roman" panose="02020603050405020304" pitchFamily="18" charset="0"/>
            </a:endParaRPr>
          </a:p>
          <a:p>
            <a:pPr algn="l" eaLnBrk="1" hangingPunct="1"/>
            <a:endParaRPr lang="en-US" altLang="en-US" sz="3200" dirty="0">
              <a:latin typeface="Times New Roman" panose="02020603050405020304" pitchFamily="18" charset="0"/>
              <a:cs typeface="Times New Roman" panose="02020603050405020304" pitchFamily="18" charset="0"/>
            </a:endParaRPr>
          </a:p>
          <a:p>
            <a:pPr eaLnBrk="1" hangingPunct="1"/>
            <a:r>
              <a:rPr lang="en-US" altLang="en-US" sz="3200" u="sng" dirty="0">
                <a:latin typeface="Times New Roman" panose="02020603050405020304" pitchFamily="18" charset="0"/>
                <a:cs typeface="Times New Roman" panose="02020603050405020304" pitchFamily="18" charset="0"/>
                <a:sym typeface="Georgia" panose="02040502050405020303" pitchFamily="18" charset="0"/>
              </a:rPr>
              <a:t>Additional Cross-Examination Areas</a:t>
            </a:r>
            <a:r>
              <a:rPr lang="en-US" altLang="en-US" sz="3200" dirty="0">
                <a:latin typeface="Times New Roman" panose="02020603050405020304" pitchFamily="18" charset="0"/>
                <a:cs typeface="Times New Roman" panose="02020603050405020304" pitchFamily="18" charset="0"/>
                <a:sym typeface="Georgia" panose="02040502050405020303" pitchFamily="18" charset="0"/>
              </a:rPr>
              <a:t>:</a:t>
            </a:r>
            <a:endParaRPr lang="en-US" altLang="en-US" sz="3200" dirty="0">
              <a:latin typeface="Times New Roman" panose="02020603050405020304" pitchFamily="18" charset="0"/>
              <a:ea typeface="ヒラギノ明朝 ProN W3" charset="-128"/>
              <a:cs typeface="Times New Roman" panose="02020603050405020304" pitchFamily="18" charset="0"/>
              <a:sym typeface="Georgia" panose="02040502050405020303" pitchFamily="18" charset="0"/>
            </a:endParaRPr>
          </a:p>
          <a:p>
            <a:pPr eaLnBrk="1" hangingPunct="1"/>
            <a:endParaRPr lang="en-US" altLang="en-US" sz="3200" dirty="0">
              <a:latin typeface="Times New Roman" panose="02020603050405020304" pitchFamily="18" charset="0"/>
              <a:cs typeface="Times New Roman" panose="02020603050405020304" pitchFamily="18" charset="0"/>
            </a:endParaRPr>
          </a:p>
          <a:p>
            <a:pPr algn="l" eaLnBrk="1" hangingPunct="1"/>
            <a:r>
              <a:rPr lang="en-US" altLang="en-US" sz="3200" dirty="0">
                <a:latin typeface="Times New Roman" panose="02020603050405020304" pitchFamily="18" charset="0"/>
                <a:cs typeface="Times New Roman" panose="02020603050405020304" pitchFamily="18" charset="0"/>
                <a:sym typeface="Georgia" panose="02040502050405020303" pitchFamily="18" charset="0"/>
              </a:rPr>
              <a:t>3. You wrote the </a:t>
            </a:r>
            <a:r>
              <a:rPr lang="en-US" altLang="en-US" sz="3200" dirty="0" err="1">
                <a:latin typeface="Times New Roman" panose="02020603050405020304" pitchFamily="18" charset="0"/>
                <a:cs typeface="Times New Roman" panose="02020603050405020304" pitchFamily="18" charset="0"/>
                <a:sym typeface="Georgia" panose="02040502050405020303" pitchFamily="18" charset="0"/>
              </a:rPr>
              <a:t>Intoxilyzer</a:t>
            </a:r>
            <a:r>
              <a:rPr lang="en-US" altLang="en-US" sz="3200" dirty="0">
                <a:latin typeface="Times New Roman" panose="02020603050405020304" pitchFamily="18" charset="0"/>
                <a:cs typeface="Times New Roman" panose="02020603050405020304" pitchFamily="18" charset="0"/>
                <a:sym typeface="Georgia" panose="02040502050405020303" pitchFamily="18" charset="0"/>
              </a:rPr>
              <a:t> Operator</a:t>
            </a:r>
            <a:r>
              <a:rPr lang="ja-JP" altLang="en-US" sz="3200" dirty="0">
                <a:latin typeface="Times New Roman" panose="02020603050405020304" pitchFamily="18" charset="0"/>
                <a:cs typeface="Times New Roman" panose="02020603050405020304" pitchFamily="18" charset="0"/>
                <a:sym typeface="Georgia" panose="02040502050405020303" pitchFamily="18" charset="0"/>
              </a:rPr>
              <a:t>’</a:t>
            </a:r>
            <a:r>
              <a:rPr lang="en-US" altLang="ja-JP" sz="3200" dirty="0">
                <a:latin typeface="Times New Roman" panose="02020603050405020304" pitchFamily="18" charset="0"/>
                <a:cs typeface="Times New Roman" panose="02020603050405020304" pitchFamily="18" charset="0"/>
                <a:sym typeface="Georgia" panose="02040502050405020303" pitchFamily="18" charset="0"/>
              </a:rPr>
              <a:t>s Training Manual.</a:t>
            </a:r>
            <a:endParaRPr lang="en-US" altLang="ja-JP" sz="3200" dirty="0">
              <a:latin typeface="Times New Roman" panose="02020603050405020304" pitchFamily="18" charset="0"/>
              <a:ea typeface="ヒラギノ明朝 ProN W3" charset="-128"/>
              <a:cs typeface="Times New Roman" panose="02020603050405020304" pitchFamily="18" charset="0"/>
              <a:sym typeface="Georgia" panose="02040502050405020303" pitchFamily="18" charset="0"/>
            </a:endParaRPr>
          </a:p>
          <a:p>
            <a:pPr algn="l" eaLnBrk="1" hangingPunct="1"/>
            <a:endParaRPr lang="en-US" altLang="en-US" sz="3200" dirty="0">
              <a:latin typeface="Times New Roman" panose="02020603050405020304" pitchFamily="18" charset="0"/>
              <a:cs typeface="Times New Roman" panose="02020603050405020304" pitchFamily="18" charset="0"/>
            </a:endParaRPr>
          </a:p>
          <a:p>
            <a:pPr algn="l" eaLnBrk="1" hangingPunct="1"/>
            <a:r>
              <a:rPr lang="en-US" altLang="en-US" sz="3200" dirty="0">
                <a:latin typeface="Times New Roman" panose="02020603050405020304" pitchFamily="18" charset="0"/>
                <a:cs typeface="Times New Roman" panose="02020603050405020304" pitchFamily="18" charset="0"/>
                <a:sym typeface="Georgia" panose="02040502050405020303" pitchFamily="18" charset="0"/>
              </a:rPr>
              <a:t>4. You established the </a:t>
            </a:r>
            <a:r>
              <a:rPr lang="en-US" altLang="en-US" sz="3200" dirty="0" err="1">
                <a:latin typeface="Times New Roman" panose="02020603050405020304" pitchFamily="18" charset="0"/>
                <a:cs typeface="Times New Roman" panose="02020603050405020304" pitchFamily="18" charset="0"/>
                <a:sym typeface="Georgia" panose="02040502050405020303" pitchFamily="18" charset="0"/>
              </a:rPr>
              <a:t>Intoxilyzer</a:t>
            </a:r>
            <a:r>
              <a:rPr lang="en-US" altLang="en-US" sz="3200" dirty="0">
                <a:latin typeface="Times New Roman" panose="02020603050405020304" pitchFamily="18" charset="0"/>
                <a:cs typeface="Times New Roman" panose="02020603050405020304" pitchFamily="18" charset="0"/>
                <a:sym typeface="Georgia" panose="02040502050405020303" pitchFamily="18" charset="0"/>
              </a:rPr>
              <a:t> Operator</a:t>
            </a:r>
            <a:r>
              <a:rPr lang="ja-JP" altLang="en-US" sz="3200" dirty="0">
                <a:latin typeface="Times New Roman" panose="02020603050405020304" pitchFamily="18" charset="0"/>
                <a:cs typeface="Times New Roman" panose="02020603050405020304" pitchFamily="18" charset="0"/>
                <a:sym typeface="Georgia" panose="02040502050405020303" pitchFamily="18" charset="0"/>
              </a:rPr>
              <a:t>’</a:t>
            </a:r>
            <a:r>
              <a:rPr lang="en-US" altLang="ja-JP" sz="3200" dirty="0">
                <a:latin typeface="Times New Roman" panose="02020603050405020304" pitchFamily="18" charset="0"/>
                <a:cs typeface="Times New Roman" panose="02020603050405020304" pitchFamily="18" charset="0"/>
                <a:sym typeface="Georgia" panose="02040502050405020303" pitchFamily="18" charset="0"/>
              </a:rPr>
              <a:t>s Training Curriculum.</a:t>
            </a:r>
            <a:endParaRPr lang="en-US" altLang="ja-JP" sz="3200" dirty="0">
              <a:latin typeface="Times New Roman" panose="02020603050405020304" pitchFamily="18" charset="0"/>
              <a:ea typeface="ヒラギノ明朝 ProN W3" charset="-128"/>
              <a:cs typeface="Times New Roman" panose="02020603050405020304" pitchFamily="18" charset="0"/>
              <a:sym typeface="Georgia" panose="02040502050405020303" pitchFamily="18" charset="0"/>
            </a:endParaRPr>
          </a:p>
          <a:p>
            <a:pPr algn="l" eaLnBrk="1" hangingPunct="1"/>
            <a:endParaRPr lang="en-US" altLang="en-US" sz="3200" dirty="0">
              <a:latin typeface="Times New Roman" panose="02020603050405020304" pitchFamily="18" charset="0"/>
              <a:cs typeface="Times New Roman" panose="02020603050405020304" pitchFamily="18" charset="0"/>
            </a:endParaRPr>
          </a:p>
          <a:p>
            <a:pPr algn="l" eaLnBrk="1" hangingPunct="1"/>
            <a:r>
              <a:rPr lang="en-US" altLang="en-US" sz="3200" dirty="0">
                <a:latin typeface="Times New Roman" panose="02020603050405020304" pitchFamily="18" charset="0"/>
                <a:cs typeface="Times New Roman" panose="02020603050405020304" pitchFamily="18" charset="0"/>
                <a:sym typeface="Georgia" panose="02040502050405020303" pitchFamily="18" charset="0"/>
              </a:rPr>
              <a:t>5. In order to be assured that mouth alcohol will not influence the printed alcohol concentration, the 15-minute observation period must followed. </a:t>
            </a:r>
            <a:endParaRPr lang="en-US" altLang="en-US" sz="3200" dirty="0">
              <a:latin typeface="Times New Roman" panose="02020603050405020304" pitchFamily="18" charset="0"/>
              <a:ea typeface="ヒラギノ明朝 ProN W3" charset="-128"/>
              <a:cs typeface="Times New Roman" panose="02020603050405020304" pitchFamily="18" charset="0"/>
              <a:sym typeface="Georgia" panose="02040502050405020303" pitchFamily="18" charset="0"/>
            </a:endParaRPr>
          </a:p>
        </p:txBody>
      </p:sp>
    </p:spTree>
    <p:extLst>
      <p:ext uri="{BB962C8B-B14F-4D97-AF65-F5344CB8AC3E}">
        <p14:creationId xmlns:p14="http://schemas.microsoft.com/office/powerpoint/2010/main" val="3805435465"/>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A3200-4EBB-4224-9F88-417D336A9D39}"/>
              </a:ext>
            </a:extLst>
          </p:cNvPr>
          <p:cNvSpPr>
            <a:spLocks noGrp="1"/>
          </p:cNvSpPr>
          <p:nvPr>
            <p:ph type="title"/>
          </p:nvPr>
        </p:nvSpPr>
        <p:spPr/>
        <p:txBody>
          <a:bodyPr>
            <a:normAutofit/>
          </a:bodyPr>
          <a:lstStyle/>
          <a:p>
            <a:r>
              <a:rPr lang="en-US" sz="5400" dirty="0">
                <a:solidFill>
                  <a:srgbClr val="FF0000"/>
                </a:solidFill>
                <a:latin typeface="Times New Roman" panose="02020603050405020304" pitchFamily="18" charset="0"/>
                <a:cs typeface="Times New Roman" panose="02020603050405020304" pitchFamily="18" charset="0"/>
              </a:rPr>
              <a:t>Closing</a:t>
            </a:r>
          </a:p>
        </p:txBody>
      </p:sp>
      <p:sp>
        <p:nvSpPr>
          <p:cNvPr id="3" name="Text Placeholder 2">
            <a:extLst>
              <a:ext uri="{FF2B5EF4-FFF2-40B4-BE49-F238E27FC236}">
                <a16:creationId xmlns:a16="http://schemas.microsoft.com/office/drawing/2014/main" id="{034C0131-43A8-402B-A69E-E768A9F741F8}"/>
              </a:ext>
            </a:extLst>
          </p:cNvPr>
          <p:cNvSpPr>
            <a:spLocks noGrp="1"/>
          </p:cNvSpPr>
          <p:nvPr>
            <p:ph type="body" idx="1"/>
          </p:nvPr>
        </p:nvSpPr>
        <p:spPr>
          <a:xfrm>
            <a:off x="508000" y="2244436"/>
            <a:ext cx="12182764" cy="7121236"/>
          </a:xfrm>
        </p:spPr>
        <p:txBody>
          <a:bodyPr>
            <a:normAutofit fontScale="55000" lnSpcReduction="20000"/>
          </a:bodyPr>
          <a:lstStyle/>
          <a:p>
            <a:pPr marL="0" indent="0">
              <a:buClr>
                <a:srgbClr val="000000"/>
              </a:buClr>
              <a:buSzPct val="125000"/>
              <a:buFont typeface="Georgia" panose="02040502050405020303" pitchFamily="18" charset="0"/>
              <a:buChar char="•"/>
            </a:pPr>
            <a:r>
              <a:rPr lang="en-US" altLang="en-US" sz="6300" dirty="0">
                <a:latin typeface="Times New Roman" panose="02020603050405020304" pitchFamily="18" charset="0"/>
                <a:cs typeface="Times New Roman" panose="02020603050405020304" pitchFamily="18" charset="0"/>
                <a:sym typeface="Georgia" panose="02040502050405020303" pitchFamily="18" charset="0"/>
              </a:rPr>
              <a:t> We</a:t>
            </a:r>
            <a:r>
              <a:rPr lang="ja-JP" altLang="en-US" sz="6300" dirty="0">
                <a:latin typeface="Times New Roman" panose="02020603050405020304" pitchFamily="18" charset="0"/>
                <a:cs typeface="Times New Roman" panose="02020603050405020304" pitchFamily="18" charset="0"/>
                <a:sym typeface="Georgia" panose="02040502050405020303" pitchFamily="18" charset="0"/>
              </a:rPr>
              <a:t>’</a:t>
            </a:r>
            <a:r>
              <a:rPr lang="en-US" altLang="ja-JP" sz="6300" dirty="0">
                <a:latin typeface="Times New Roman" panose="02020603050405020304" pitchFamily="18" charset="0"/>
                <a:cs typeface="Times New Roman" panose="02020603050405020304" pitchFamily="18" charset="0"/>
                <a:sym typeface="Georgia" panose="02040502050405020303" pitchFamily="18" charset="0"/>
              </a:rPr>
              <a:t>re not here fighting over general reliability. </a:t>
            </a:r>
            <a:endParaRPr lang="en-US" altLang="ja-JP" sz="6300" dirty="0">
              <a:latin typeface="Times New Roman" panose="02020603050405020304" pitchFamily="18" charset="0"/>
              <a:ea typeface="ヒラギノ明朝 ProN W3" charset="-128"/>
              <a:cs typeface="Times New Roman" panose="02020603050405020304" pitchFamily="18" charset="0"/>
              <a:sym typeface="Georgia" panose="02040502050405020303" pitchFamily="18" charset="0"/>
            </a:endParaRPr>
          </a:p>
          <a:p>
            <a:pPr marL="0" indent="0">
              <a:buClr>
                <a:srgbClr val="000000"/>
              </a:buClr>
              <a:buSzPct val="125000"/>
              <a:buFont typeface="Georgia" panose="02040502050405020303" pitchFamily="18" charset="0"/>
              <a:buChar char="•"/>
            </a:pPr>
            <a:endParaRPr lang="en-US" altLang="en-US" sz="6300" dirty="0">
              <a:latin typeface="Times New Roman" panose="02020603050405020304" pitchFamily="18" charset="0"/>
              <a:ea typeface="ヒラギノ明朝 ProN W3" charset="-128"/>
              <a:cs typeface="Times New Roman" panose="02020603050405020304" pitchFamily="18" charset="0"/>
              <a:sym typeface="Georgia" panose="02040502050405020303" pitchFamily="18" charset="0"/>
            </a:endParaRPr>
          </a:p>
          <a:p>
            <a:pPr marL="0" indent="0">
              <a:buClr>
                <a:srgbClr val="000000"/>
              </a:buClr>
              <a:buSzPct val="125000"/>
              <a:buFont typeface="Georgia" panose="02040502050405020303" pitchFamily="18" charset="0"/>
              <a:buChar char="•"/>
            </a:pPr>
            <a:r>
              <a:rPr lang="en-US" altLang="en-US" sz="6300" dirty="0">
                <a:latin typeface="Times New Roman" panose="02020603050405020304" pitchFamily="18" charset="0"/>
                <a:cs typeface="Times New Roman" panose="02020603050405020304" pitchFamily="18" charset="0"/>
                <a:sym typeface="Georgia" panose="02040502050405020303" pitchFamily="18" charset="0"/>
              </a:rPr>
              <a:t> We</a:t>
            </a:r>
            <a:r>
              <a:rPr lang="ja-JP" altLang="en-US" sz="6300" dirty="0">
                <a:latin typeface="Times New Roman" panose="02020603050405020304" pitchFamily="18" charset="0"/>
                <a:cs typeface="Times New Roman" panose="02020603050405020304" pitchFamily="18" charset="0"/>
                <a:sym typeface="Georgia" panose="02040502050405020303" pitchFamily="18" charset="0"/>
              </a:rPr>
              <a:t>’</a:t>
            </a:r>
            <a:r>
              <a:rPr lang="en-US" altLang="ja-JP" sz="6300" dirty="0">
                <a:latin typeface="Times New Roman" panose="02020603050405020304" pitchFamily="18" charset="0"/>
                <a:cs typeface="Times New Roman" panose="02020603050405020304" pitchFamily="18" charset="0"/>
                <a:sym typeface="Georgia" panose="02040502050405020303" pitchFamily="18" charset="0"/>
              </a:rPr>
              <a:t>re here because we think it</a:t>
            </a:r>
            <a:r>
              <a:rPr lang="ja-JP" altLang="en-US" sz="6300" dirty="0">
                <a:latin typeface="Times New Roman" panose="02020603050405020304" pitchFamily="18" charset="0"/>
                <a:cs typeface="Times New Roman" panose="02020603050405020304" pitchFamily="18" charset="0"/>
                <a:sym typeface="Georgia" panose="02040502050405020303" pitchFamily="18" charset="0"/>
              </a:rPr>
              <a:t>’</a:t>
            </a:r>
            <a:r>
              <a:rPr lang="en-US" altLang="ja-JP" sz="6300" dirty="0">
                <a:latin typeface="Times New Roman" panose="02020603050405020304" pitchFamily="18" charset="0"/>
                <a:cs typeface="Times New Roman" panose="02020603050405020304" pitchFamily="18" charset="0"/>
                <a:sym typeface="Georgia" panose="02040502050405020303" pitchFamily="18" charset="0"/>
              </a:rPr>
              <a:t>s important that they follow THEIR rules in performing a test. </a:t>
            </a:r>
          </a:p>
          <a:p>
            <a:pPr marL="0" indent="0">
              <a:buClr>
                <a:srgbClr val="000000"/>
              </a:buClr>
              <a:buSzPct val="125000"/>
              <a:buFont typeface="Georgia" panose="02040502050405020303" pitchFamily="18" charset="0"/>
              <a:buChar char="•"/>
            </a:pPr>
            <a:endParaRPr lang="en-US" altLang="en-US" sz="6300" dirty="0">
              <a:latin typeface="Times New Roman" panose="02020603050405020304" pitchFamily="18" charset="0"/>
              <a:ea typeface="ヒラギノ明朝 ProN W3" charset="-128"/>
              <a:cs typeface="Times New Roman" panose="02020603050405020304" pitchFamily="18" charset="0"/>
              <a:sym typeface="Georgia" panose="02040502050405020303" pitchFamily="18" charset="0"/>
            </a:endParaRPr>
          </a:p>
          <a:p>
            <a:pPr marL="0" indent="0">
              <a:buClr>
                <a:srgbClr val="000000"/>
              </a:buClr>
              <a:buSzPct val="125000"/>
              <a:buFont typeface="Georgia" panose="02040502050405020303" pitchFamily="18" charset="0"/>
              <a:buChar char="•"/>
            </a:pPr>
            <a:r>
              <a:rPr lang="en-US" altLang="en-US" sz="6300" dirty="0">
                <a:latin typeface="Times New Roman" panose="02020603050405020304" pitchFamily="18" charset="0"/>
                <a:cs typeface="Times New Roman" panose="02020603050405020304" pitchFamily="18" charset="0"/>
                <a:sym typeface="Georgia" panose="02040502050405020303" pitchFamily="18" charset="0"/>
              </a:rPr>
              <a:t> We asked at the beginning of the trial if the State would simply show us that the rules for performing a breath test were followed.</a:t>
            </a:r>
            <a:endParaRPr lang="en-US" altLang="en-US" sz="6300" dirty="0">
              <a:latin typeface="Times New Roman" panose="02020603050405020304" pitchFamily="18" charset="0"/>
              <a:ea typeface="ヒラギノ明朝 ProN W3" charset="-128"/>
              <a:cs typeface="Times New Roman" panose="02020603050405020304" pitchFamily="18" charset="0"/>
              <a:sym typeface="Georgia" panose="02040502050405020303" pitchFamily="18" charset="0"/>
            </a:endParaRPr>
          </a:p>
          <a:p>
            <a:pPr marL="0" indent="0">
              <a:buClr>
                <a:srgbClr val="000000"/>
              </a:buClr>
              <a:buSzPct val="125000"/>
              <a:buFont typeface="Georgia" panose="02040502050405020303" pitchFamily="18" charset="0"/>
              <a:buChar char="•"/>
            </a:pPr>
            <a:endParaRPr lang="en-US" altLang="en-US" sz="6300" dirty="0">
              <a:latin typeface="Times New Roman" panose="02020603050405020304" pitchFamily="18" charset="0"/>
              <a:ea typeface="ヒラギノ明朝 ProN W3" charset="-128"/>
              <a:cs typeface="Times New Roman" panose="02020603050405020304" pitchFamily="18" charset="0"/>
              <a:sym typeface="Georgia" panose="02040502050405020303" pitchFamily="18" charset="0"/>
            </a:endParaRPr>
          </a:p>
          <a:p>
            <a:pPr marL="0" indent="0">
              <a:buClr>
                <a:srgbClr val="000000"/>
              </a:buClr>
              <a:buSzPct val="125000"/>
              <a:buFont typeface="Georgia" panose="02040502050405020303" pitchFamily="18" charset="0"/>
              <a:buChar char="•"/>
            </a:pPr>
            <a:r>
              <a:rPr lang="en-US" altLang="en-US" sz="6300" dirty="0">
                <a:latin typeface="Times New Roman" panose="02020603050405020304" pitchFamily="18" charset="0"/>
                <a:cs typeface="Times New Roman" panose="02020603050405020304" pitchFamily="18" charset="0"/>
                <a:sym typeface="Georgia" panose="02040502050405020303" pitchFamily="18" charset="0"/>
              </a:rPr>
              <a:t> The evidence does not eliminate mouth alcohol as a problem.  </a:t>
            </a:r>
            <a:endParaRPr lang="en-US" altLang="en-US" sz="6300" dirty="0">
              <a:latin typeface="Times New Roman" panose="02020603050405020304" pitchFamily="18" charset="0"/>
              <a:ea typeface="ヒラギノ明朝 ProN W3" charset="-128"/>
              <a:cs typeface="Times New Roman" panose="02020603050405020304" pitchFamily="18" charset="0"/>
              <a:sym typeface="Georgia" panose="02040502050405020303"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789762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1037" y="885217"/>
            <a:ext cx="11818642" cy="8326517"/>
          </a:xfrm>
        </p:spPr>
        <p:txBody>
          <a:bodyPr>
            <a:normAutofit/>
          </a:bodyPr>
          <a:lstStyle/>
          <a:p>
            <a:r>
              <a:rPr lang="en-US" sz="4400" dirty="0">
                <a:solidFill>
                  <a:srgbClr val="FF0000"/>
                </a:solidFill>
                <a:latin typeface="Times New Roman" panose="02020603050405020304" pitchFamily="18" charset="0"/>
                <a:cs typeface="Times New Roman" panose="02020603050405020304" pitchFamily="18" charset="0"/>
              </a:rPr>
              <a:t>What is a reasonable doubt? </a:t>
            </a:r>
          </a:p>
          <a:p>
            <a:pPr algn="just"/>
            <a:endParaRPr lang="en-US" dirty="0">
              <a:solidFill>
                <a:srgbClr val="000000"/>
              </a:solidFill>
              <a:latin typeface="Times New Roman" panose="02020603050405020304" pitchFamily="18" charset="0"/>
              <a:cs typeface="Times New Roman" panose="02020603050405020304" pitchFamily="18" charset="0"/>
            </a:endParaRPr>
          </a:p>
          <a:p>
            <a:pPr algn="just"/>
            <a:r>
              <a:rPr lang="en-US" b="0" i="0" u="sng" dirty="0">
                <a:solidFill>
                  <a:srgbClr val="000000"/>
                </a:solidFill>
                <a:effectLst/>
                <a:latin typeface="Times New Roman" panose="02020603050405020304" pitchFamily="18" charset="0"/>
                <a:cs typeface="Times New Roman" panose="02020603050405020304" pitchFamily="18" charset="0"/>
              </a:rPr>
              <a:t>Proof beyond a reasonable doubt is proof that leaves you firmly convinced of the defendant's guilt</a:t>
            </a:r>
            <a:r>
              <a:rPr lang="en-US" b="0" i="0" dirty="0">
                <a:solidFill>
                  <a:srgbClr val="000000"/>
                </a:solidFill>
                <a:effectLst/>
                <a:latin typeface="Times New Roman" panose="02020603050405020304" pitchFamily="18" charset="0"/>
                <a:cs typeface="Times New Roman" panose="02020603050405020304" pitchFamily="18" charset="0"/>
              </a:rPr>
              <a:t>. There are very few things in this world that we know with absolute certainty</a:t>
            </a:r>
            <a:r>
              <a:rPr lang="en-US" dirty="0">
                <a:solidFill>
                  <a:srgbClr val="000000"/>
                </a:solidFill>
                <a:latin typeface="Times New Roman" panose="02020603050405020304" pitchFamily="18" charset="0"/>
                <a:cs typeface="Times New Roman" panose="02020603050405020304" pitchFamily="18" charset="0"/>
              </a:rPr>
              <a:t> </a:t>
            </a:r>
            <a:r>
              <a:rPr lang="en-US" b="0" i="0" dirty="0">
                <a:solidFill>
                  <a:srgbClr val="000000"/>
                </a:solidFill>
                <a:effectLst/>
                <a:latin typeface="Times New Roman" panose="02020603050405020304" pitchFamily="18" charset="0"/>
                <a:cs typeface="Times New Roman" panose="02020603050405020304" pitchFamily="18" charset="0"/>
              </a:rPr>
              <a:t>and in criminal cases the law does not require proof that overcomes every possible doubt. If, based on your consideration of the evidence, you are firmly convinced that the defendant is guilty of the crime charged, you must find her guilty. </a:t>
            </a:r>
            <a:r>
              <a:rPr lang="en-US" b="0" i="0" u="sng" dirty="0">
                <a:solidFill>
                  <a:srgbClr val="000000"/>
                </a:solidFill>
                <a:effectLst/>
                <a:latin typeface="Times New Roman" panose="02020603050405020304" pitchFamily="18" charset="0"/>
                <a:cs typeface="Times New Roman" panose="02020603050405020304" pitchFamily="18" charset="0"/>
              </a:rPr>
              <a:t>If, on the other hand, you think there is a real possibility that she is not guilty, you must give her the benefit of the doubt and find her</a:t>
            </a:r>
            <a:r>
              <a:rPr lang="en-US" u="sng" dirty="0">
                <a:solidFill>
                  <a:srgbClr val="000000"/>
                </a:solidFill>
                <a:latin typeface="Times New Roman" panose="02020603050405020304" pitchFamily="18" charset="0"/>
                <a:cs typeface="Times New Roman" panose="02020603050405020304" pitchFamily="18" charset="0"/>
              </a:rPr>
              <a:t> </a:t>
            </a:r>
            <a:r>
              <a:rPr lang="en-US" b="0" i="0" u="sng" dirty="0">
                <a:solidFill>
                  <a:srgbClr val="000000"/>
                </a:solidFill>
                <a:effectLst/>
                <a:latin typeface="Times New Roman" panose="02020603050405020304" pitchFamily="18" charset="0"/>
                <a:cs typeface="Times New Roman" panose="02020603050405020304" pitchFamily="18" charset="0"/>
              </a:rPr>
              <a:t>not guilty</a:t>
            </a:r>
            <a:r>
              <a:rPr lang="en-US" b="0" i="0" dirty="0">
                <a:solidFill>
                  <a:srgbClr val="000000"/>
                </a:solidFill>
                <a:effectLst/>
                <a:latin typeface="Times New Roman" panose="02020603050405020304" pitchFamily="18" charset="0"/>
                <a:cs typeface="Times New Roman" panose="02020603050405020304" pitchFamily="18" charset="0"/>
              </a:rPr>
              <a:t>.</a:t>
            </a:r>
            <a:endParaRPr lang="en-US" dirty="0">
              <a:solidFill>
                <a:srgbClr val="000000"/>
              </a:solidFill>
              <a:latin typeface="Times New Roman" panose="02020603050405020304" pitchFamily="18" charset="0"/>
              <a:cs typeface="Times New Roman" panose="02020603050405020304" pitchFamily="18" charset="0"/>
            </a:endParaRPr>
          </a:p>
          <a:p>
            <a:pPr algn="just"/>
            <a:r>
              <a:rPr lang="en-US" dirty="0">
                <a:solidFill>
                  <a:srgbClr val="000000"/>
                </a:solidFill>
                <a:latin typeface="Times New Roman" panose="02020603050405020304" pitchFamily="18" charset="0"/>
                <a:cs typeface="Times New Roman" panose="02020603050405020304" pitchFamily="18" charset="0"/>
              </a:rPr>
              <a:t>https://legacy.utcourts.gov/muji/?cat=2</a:t>
            </a:r>
          </a:p>
        </p:txBody>
      </p:sp>
    </p:spTree>
    <p:extLst>
      <p:ext uri="{BB962C8B-B14F-4D97-AF65-F5344CB8AC3E}">
        <p14:creationId xmlns:p14="http://schemas.microsoft.com/office/powerpoint/2010/main" val="30941733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2956BA-27CC-612A-4141-865FA60D9923}"/>
              </a:ext>
            </a:extLst>
          </p:cNvPr>
          <p:cNvSpPr>
            <a:spLocks noGrp="1"/>
          </p:cNvSpPr>
          <p:nvPr>
            <p:ph type="title"/>
          </p:nvPr>
        </p:nvSpPr>
        <p:spPr/>
        <p:txBody>
          <a:bodyPr/>
          <a:lstStyle/>
          <a:p>
            <a:r>
              <a:rPr lang="en-US" dirty="0"/>
              <a:t>Thank you! </a:t>
            </a:r>
          </a:p>
        </p:txBody>
      </p:sp>
      <p:sp>
        <p:nvSpPr>
          <p:cNvPr id="144" name="Shape 144"/>
          <p:cNvSpPr>
            <a:spLocks noGrp="1"/>
          </p:cNvSpPr>
          <p:nvPr>
            <p:ph type="body" idx="1"/>
          </p:nvPr>
        </p:nvSpPr>
        <p:spPr>
          <a:prstGeom prst="rect">
            <a:avLst/>
          </a:prstGeom>
        </p:spPr>
        <p:txBody>
          <a:bodyPr/>
          <a:lstStyle/>
          <a:p>
            <a:pPr marL="0" indent="0" algn="ctr">
              <a:buNone/>
            </a:pPr>
            <a:r>
              <a:rPr lang="en-US" sz="2800" dirty="0"/>
              <a:t>Follow me on the ‘Gram: </a:t>
            </a:r>
          </a:p>
          <a:p>
            <a:pPr marL="0" indent="0" algn="ctr">
              <a:buNone/>
            </a:pPr>
            <a:r>
              <a:rPr lang="en-US" sz="2800" dirty="0">
                <a:hlinkClick r:id="rId2"/>
              </a:rPr>
              <a:t>https://www.instagram.com/bensessions/</a:t>
            </a:r>
            <a:endParaRPr lang="en-US" sz="2800" dirty="0"/>
          </a:p>
          <a:p>
            <a:pPr marL="0" indent="0" algn="ctr">
              <a:buNone/>
            </a:pPr>
            <a:r>
              <a:rPr lang="en-US" sz="2800" dirty="0"/>
              <a:t>@bensessions</a:t>
            </a:r>
          </a:p>
          <a:p>
            <a:pPr marL="0" indent="0" algn="ctr">
              <a:buNone/>
            </a:pPr>
            <a:r>
              <a:rPr lang="en-US" sz="2800" dirty="0"/>
              <a:t>Or on YouTube: </a:t>
            </a:r>
          </a:p>
          <a:p>
            <a:pPr marL="0" indent="0" algn="ctr">
              <a:buNone/>
            </a:pPr>
            <a:r>
              <a:rPr lang="en-US" sz="2800" dirty="0">
                <a:hlinkClick r:id="rId3"/>
              </a:rPr>
              <a:t>https://www.youtube.com/@BenSessions</a:t>
            </a:r>
            <a:endParaRPr lang="en-US" sz="2800" dirty="0"/>
          </a:p>
          <a:p>
            <a:pPr marL="0" indent="0" algn="ctr">
              <a:buNone/>
            </a:pPr>
            <a:endParaRPr sz="2800" dirty="0"/>
          </a:p>
          <a:p>
            <a:pPr marR="457200" defTabSz="457200">
              <a:lnSpc>
                <a:spcPct val="100000"/>
              </a:lnSpc>
              <a:defRPr i="0">
                <a:solidFill>
                  <a:srgbClr val="2C2C2C"/>
                </a:solidFill>
              </a:defRPr>
            </a:pPr>
            <a:endParaRPr dirty="0"/>
          </a:p>
        </p:txBody>
      </p:sp>
      <p:sp>
        <p:nvSpPr>
          <p:cNvPr id="2" name="Rectangle 1"/>
          <p:cNvSpPr/>
          <p:nvPr/>
        </p:nvSpPr>
        <p:spPr>
          <a:xfrm>
            <a:off x="132290" y="2573631"/>
            <a:ext cx="12740219" cy="590931"/>
          </a:xfrm>
          <a:prstGeom prst="rect">
            <a:avLst/>
          </a:prstGeom>
        </p:spPr>
        <p:txBody>
          <a:bodyPr wrap="square">
            <a:spAutoFit/>
          </a:bodyPr>
          <a:lstStyle/>
          <a:p>
            <a:pPr lvl="1">
              <a:lnSpc>
                <a:spcPct val="90000"/>
              </a:lnSpc>
              <a:spcBef>
                <a:spcPts val="1600"/>
              </a:spcBef>
              <a:defRPr sz="7000">
                <a:solidFill>
                  <a:srgbClr val="D93E2B"/>
                </a:solidFill>
                <a:latin typeface="+mn-lt"/>
                <a:ea typeface="+mn-ea"/>
                <a:cs typeface="+mn-cs"/>
                <a:sym typeface="Bodoni SvtyTwo ITC TT-Book"/>
              </a:defRPr>
            </a:pPr>
            <a:r>
              <a:rPr lang="en-US" sz="3600" dirty="0">
                <a:solidFill>
                  <a:srgbClr val="FF0000"/>
                </a:solidFill>
                <a:latin typeface="Georgia" panose="02040502050405020303" pitchFamily="18" charset="0"/>
                <a:sym typeface="Bodoni SvtyTwo ITC TT-Book"/>
              </a:rPr>
              <a:t>Want to keep in touch? </a:t>
            </a:r>
          </a:p>
        </p:txBody>
      </p:sp>
      <p:sp>
        <p:nvSpPr>
          <p:cNvPr id="5" name="TextBox 4"/>
          <p:cNvSpPr txBox="1"/>
          <p:nvPr/>
        </p:nvSpPr>
        <p:spPr>
          <a:xfrm>
            <a:off x="8043271" y="4676487"/>
            <a:ext cx="10259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414141"/>
              </a:solidFill>
              <a:effectLst/>
              <a:uFillTx/>
              <a:latin typeface="Palatino"/>
              <a:ea typeface="Palatino"/>
              <a:cs typeface="Palatino"/>
              <a:sym typeface="Palatino"/>
            </a:endParaRPr>
          </a:p>
        </p:txBody>
      </p:sp>
      <p:pic>
        <p:nvPicPr>
          <p:cNvPr id="1026" name="Picture 2" descr="UACDL">
            <a:extLst>
              <a:ext uri="{FF2B5EF4-FFF2-40B4-BE49-F238E27FC236}">
                <a16:creationId xmlns:a16="http://schemas.microsoft.com/office/drawing/2014/main" id="{4C2D26A7-E709-5771-8453-1CBCD77AA8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7813" y="7266158"/>
            <a:ext cx="7972592" cy="1861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31448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1037" y="885217"/>
            <a:ext cx="11818642" cy="8326517"/>
          </a:xfrm>
        </p:spPr>
        <p:txBody>
          <a:bodyPr>
            <a:normAutofit fontScale="92500" lnSpcReduction="10000"/>
          </a:bodyPr>
          <a:lstStyle/>
          <a:p>
            <a:r>
              <a:rPr lang="en-US" sz="4800" dirty="0">
                <a:solidFill>
                  <a:srgbClr val="FF0000"/>
                </a:solidFill>
              </a:rPr>
              <a:t>What is a reasonable doubt? Where do you see this “real possibility”? </a:t>
            </a:r>
          </a:p>
          <a:p>
            <a:pPr algn="just"/>
            <a:endParaRPr lang="en-US" dirty="0">
              <a:solidFill>
                <a:srgbClr val="000000"/>
              </a:solidFill>
            </a:endParaRPr>
          </a:p>
          <a:p>
            <a:pPr algn="just"/>
            <a:r>
              <a:rPr lang="en-US" dirty="0">
                <a:solidFill>
                  <a:srgbClr val="000000"/>
                </a:solidFill>
              </a:rPr>
              <a:t>A reasonable doubt is a doubt for which a reason can be given. Where do you look to see if there are doubts?</a:t>
            </a:r>
          </a:p>
          <a:p>
            <a:pPr algn="just"/>
            <a:endParaRPr lang="en-US" dirty="0">
              <a:solidFill>
                <a:srgbClr val="000000"/>
              </a:solidFill>
            </a:endParaRPr>
          </a:p>
          <a:p>
            <a:pPr marL="650230" indent="-650230" algn="just">
              <a:buFont typeface="Arial"/>
              <a:buChar char="•"/>
            </a:pPr>
            <a:r>
              <a:rPr lang="en-US" dirty="0">
                <a:solidFill>
                  <a:srgbClr val="FF0000"/>
                </a:solidFill>
              </a:rPr>
              <a:t>The evidence, </a:t>
            </a:r>
          </a:p>
          <a:p>
            <a:pPr marL="650230" indent="-650230" algn="just">
              <a:buFont typeface="Arial"/>
              <a:buChar char="•"/>
            </a:pPr>
            <a:r>
              <a:rPr lang="en-US" dirty="0">
                <a:solidFill>
                  <a:srgbClr val="FF0000"/>
                </a:solidFill>
              </a:rPr>
              <a:t>A lack of evidence, or </a:t>
            </a:r>
          </a:p>
          <a:p>
            <a:pPr marL="650230" indent="-650230" algn="just">
              <a:buFont typeface="Arial"/>
              <a:buChar char="•"/>
            </a:pPr>
            <a:r>
              <a:rPr lang="en-US" dirty="0">
                <a:solidFill>
                  <a:srgbClr val="FF0000"/>
                </a:solidFill>
              </a:rPr>
              <a:t>A conflict in the evidence.</a:t>
            </a:r>
          </a:p>
          <a:p>
            <a:pPr algn="just"/>
            <a:endParaRPr lang="en-US" dirty="0">
              <a:solidFill>
                <a:srgbClr val="000000"/>
              </a:solidFill>
            </a:endParaRPr>
          </a:p>
          <a:p>
            <a:pPr algn="just"/>
            <a:r>
              <a:rPr lang="en-US" dirty="0">
                <a:solidFill>
                  <a:srgbClr val="000000"/>
                </a:solidFill>
              </a:rPr>
              <a:t>If your mind is wavering, unsettled, or unsatisfied, then that is reasonable doubt and you must find the defendant not guilty. </a:t>
            </a:r>
          </a:p>
        </p:txBody>
      </p:sp>
    </p:spTree>
    <p:extLst>
      <p:ext uri="{BB962C8B-B14F-4D97-AF65-F5344CB8AC3E}">
        <p14:creationId xmlns:p14="http://schemas.microsoft.com/office/powerpoint/2010/main" val="2519763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1037" y="885217"/>
            <a:ext cx="11818642" cy="8326517"/>
          </a:xfrm>
        </p:spPr>
        <p:txBody>
          <a:bodyPr>
            <a:normAutofit fontScale="92500" lnSpcReduction="10000"/>
          </a:bodyPr>
          <a:lstStyle/>
          <a:p>
            <a:r>
              <a:rPr lang="en-US" sz="4800" dirty="0">
                <a:solidFill>
                  <a:srgbClr val="FF0000"/>
                </a:solidFill>
              </a:rPr>
              <a:t>What is a reasonable doubt? </a:t>
            </a:r>
          </a:p>
          <a:p>
            <a:pPr algn="just"/>
            <a:endParaRPr lang="en-US" dirty="0">
              <a:solidFill>
                <a:srgbClr val="000000"/>
              </a:solidFill>
            </a:endParaRPr>
          </a:p>
          <a:p>
            <a:pPr algn="just"/>
            <a:r>
              <a:rPr lang="en-US" dirty="0">
                <a:solidFill>
                  <a:srgbClr val="000000"/>
                </a:solidFill>
              </a:rPr>
              <a:t>After giving consideration to all of the facts and circumstances of this case, if your minds are:</a:t>
            </a:r>
          </a:p>
          <a:p>
            <a:pPr marL="650230" indent="-650230" algn="l">
              <a:buFont typeface="Arial"/>
              <a:buChar char="•"/>
            </a:pPr>
            <a:r>
              <a:rPr lang="en-US" dirty="0">
                <a:solidFill>
                  <a:srgbClr val="FF0000"/>
                </a:solidFill>
              </a:rPr>
              <a:t>wavering,</a:t>
            </a:r>
          </a:p>
          <a:p>
            <a:pPr marL="650230" indent="-650230" algn="l">
              <a:buFont typeface="Arial"/>
              <a:buChar char="•"/>
            </a:pPr>
            <a:r>
              <a:rPr lang="en-US" dirty="0">
                <a:solidFill>
                  <a:srgbClr val="FF0000"/>
                </a:solidFill>
              </a:rPr>
              <a:t>unsettled</a:t>
            </a:r>
            <a:r>
              <a:rPr lang="en-US" dirty="0">
                <a:solidFill>
                  <a:srgbClr val="000000"/>
                </a:solidFill>
              </a:rPr>
              <a:t>, or </a:t>
            </a:r>
          </a:p>
          <a:p>
            <a:pPr marL="650230" indent="-650230" algn="l">
              <a:buFont typeface="Arial"/>
              <a:buChar char="•"/>
            </a:pPr>
            <a:r>
              <a:rPr lang="en-US" dirty="0">
                <a:solidFill>
                  <a:srgbClr val="FF0000"/>
                </a:solidFill>
              </a:rPr>
              <a:t>unsatisfied</a:t>
            </a:r>
            <a:r>
              <a:rPr lang="en-US" dirty="0">
                <a:solidFill>
                  <a:srgbClr val="000000"/>
                </a:solidFill>
              </a:rPr>
              <a:t>, </a:t>
            </a:r>
          </a:p>
          <a:p>
            <a:pPr algn="just"/>
            <a:r>
              <a:rPr lang="en-US" dirty="0">
                <a:solidFill>
                  <a:srgbClr val="000000"/>
                </a:solidFill>
              </a:rPr>
              <a:t>then that is a doubt of the law, and it requires that Ms. Smith be acquitted. </a:t>
            </a:r>
          </a:p>
          <a:p>
            <a:pPr algn="just"/>
            <a:endParaRPr lang="en-US" dirty="0">
              <a:solidFill>
                <a:srgbClr val="000000"/>
              </a:solidFill>
            </a:endParaRPr>
          </a:p>
          <a:p>
            <a:pPr algn="just"/>
            <a:r>
              <a:rPr lang="en-US" dirty="0">
                <a:solidFill>
                  <a:srgbClr val="000000"/>
                </a:solidFill>
              </a:rPr>
              <a:t>Acquitted means found not guilty / not proven beyond a reasonable doubt. </a:t>
            </a:r>
          </a:p>
        </p:txBody>
      </p:sp>
    </p:spTree>
    <p:extLst>
      <p:ext uri="{BB962C8B-B14F-4D97-AF65-F5344CB8AC3E}">
        <p14:creationId xmlns:p14="http://schemas.microsoft.com/office/powerpoint/2010/main" val="26074891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13517</TotalTime>
  <Words>7364</Words>
  <Application>Microsoft Office PowerPoint</Application>
  <PresentationFormat>Custom</PresentationFormat>
  <Paragraphs>430</Paragraphs>
  <Slides>70</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Arial</vt:lpstr>
      <vt:lpstr>Bodoni SvtyTwo ITC TT-Book</vt:lpstr>
      <vt:lpstr>Georgia</vt:lpstr>
      <vt:lpstr>Helvetica</vt:lpstr>
      <vt:lpstr>Lucida Grande</vt:lpstr>
      <vt:lpstr>Palatino</vt:lpstr>
      <vt:lpstr>Times New Roman</vt:lpstr>
      <vt:lpstr>Zapf Dingbats</vt:lpstr>
      <vt:lpstr>New_Template4</vt:lpstr>
      <vt:lpstr>PowerPoint Presentation</vt:lpstr>
      <vt:lpstr>PowerPoint Presentation</vt:lpstr>
      <vt:lpstr>We asked that you do 2 things: </vt:lpstr>
      <vt:lpstr>How do you view this case?</vt:lpstr>
      <vt:lpstr>PowerPoint Presentation</vt:lpstr>
      <vt:lpstr>Not Guilty = Not Proven Beyond a Reasonable Doubt</vt:lpstr>
      <vt:lpstr>PowerPoint Presentation</vt:lpstr>
      <vt:lpstr>PowerPoint Presentation</vt:lpstr>
      <vt:lpstr>PowerPoint Presentation</vt:lpstr>
      <vt:lpstr>Comparing Reasonable Doubt to Other Levels of Proof</vt:lpstr>
      <vt:lpstr>PowerPoint Presentation</vt:lpstr>
      <vt:lpstr>Count 1 – Unlawful Alcohol Concentration</vt:lpstr>
      <vt:lpstr>Section R714-500-7 - Breath Alcohol Concentration Test Analytical Results</vt:lpstr>
      <vt:lpstr>Reasonable Doubt requires following the rules and using reasonably available safeguards.</vt:lpstr>
      <vt:lpstr>3 things are necessary to protect against mouth alcohol </vt:lpstr>
      <vt:lpstr>PowerPoint Presentation</vt:lpstr>
      <vt:lpstr>PowerPoint Presentation</vt:lpstr>
      <vt:lpstr>The best breath test expert in the world says replicate test is needed: </vt:lpstr>
      <vt:lpstr>Is there a State expert in Utah that would dare disagree with Dr. Dubowski? </vt:lpstr>
      <vt:lpstr>The National Safety Council says that we need replicate tests… and they have since 1986.</vt:lpstr>
      <vt:lpstr>Even the National Safety Council says we need 2 samples: </vt:lpstr>
      <vt:lpstr>And the National Safety Council CONTINUES to state how important 2 tests are: </vt:lpstr>
      <vt:lpstr>Why doesn’t the State of Utah want to follow basic requirements to eliminate mouth alcohol in Ms. Smith’s case? </vt:lpstr>
      <vt:lpstr>PowerPoint Presentation</vt:lpstr>
      <vt:lpstr>PowerPoint Presentation</vt:lpstr>
      <vt:lpstr>Reasons for Doubt From the Evidence Unlawful Alcohol Concentration – Count 1</vt:lpstr>
      <vt:lpstr>Reasons for Doubt From the Evidence Unlawful Alcohol Concentration – Count 2</vt:lpstr>
      <vt:lpstr>Reasons for Doubt From a Conflict in the Evidence Unlawful Alcohol Concentration – Count 2</vt:lpstr>
      <vt:lpstr>PowerPoint Presentation</vt:lpstr>
      <vt:lpstr>What are we asking for? </vt:lpstr>
      <vt:lpstr>Why is the Mouth Alcohol Defense my  “go-to” defense? </vt:lpstr>
      <vt:lpstr>Some caveats…</vt:lpstr>
      <vt:lpstr>Admissible doesn’t mean that it should not be challenged at trial.</vt:lpstr>
      <vt:lpstr>Let’s prepare ourselves. </vt:lpstr>
      <vt:lpstr>3 Safeguards Against Mouth Alcohol From the Manual</vt:lpstr>
      <vt:lpstr>PowerPoint Presentation</vt:lpstr>
      <vt:lpstr>Utah has given you a couple of little gifts. This is #1.</vt:lpstr>
      <vt:lpstr>The Mouth Alcohol Defense starts with the Intoxilyzer Operator’s Manual</vt:lpstr>
      <vt:lpstr>PowerPoint Presentation</vt:lpstr>
      <vt:lpstr>Gift #2 that Utah has given you</vt:lpstr>
      <vt:lpstr>Is there a State expert in Utah that would dare disagree with Dr. Dubowski? </vt:lpstr>
      <vt:lpstr>Even the National Safety Council says we need 2 samples: </vt:lpstr>
      <vt:lpstr>Even the National Safety Council says that we need replicate tests… and they have since 1986.</vt:lpstr>
      <vt:lpstr>Even the National Safety Council says we need 2 samples: </vt:lpstr>
      <vt:lpstr>And the National Safety Council continues to state how important 2 tests are: </vt:lpstr>
      <vt:lpstr>Why doesn’t the State of Utah want to follow basic requirements to eliminate mouth alcohol in Ms. Smith’s case? </vt:lpstr>
      <vt:lpstr>PowerPoint Presentation</vt:lpstr>
      <vt:lpstr>PowerPoint Presentation</vt:lpstr>
      <vt:lpstr>PowerPoint Presentation</vt:lpstr>
      <vt:lpstr>The Intoxilyzer 9000 is not the best device at detecting mouth/residual alcohol</vt:lpstr>
      <vt:lpstr>The Intoxilyzer 9000 is not the best device at detecting mouth/residual alcohol</vt:lpstr>
      <vt:lpstr>The Intoxilyzer 9000 is not the best device at distinguishing cake from alcohol</vt:lpstr>
      <vt:lpstr>The Mouth Alcohol Detector (SLOPE DETECTOR) is not perfect.</vt:lpstr>
      <vt:lpstr>The Mouth Alcohol Detector (SLOPE DETECTOR) is not perfect.</vt:lpstr>
      <vt:lpstr>The Mouth Alcohol Detector (SLOPE DETECTOR) is not perfect.</vt:lpstr>
      <vt:lpstr>The Mouth Alcohol Detector (SLOPE DETECTOR) - A .11 Result With a True BAC of .00?</vt:lpstr>
      <vt:lpstr>Comparison of Mouth Alcohol Curves </vt:lpstr>
      <vt:lpstr>Comparison of Mouth Alcohol Curves </vt:lpstr>
      <vt:lpstr>Jury Selection Ideas: </vt:lpstr>
      <vt:lpstr>Jury Selection Ideas: </vt:lpstr>
      <vt:lpstr>Jury Selection Ideas: </vt:lpstr>
      <vt:lpstr>Opening Statement</vt:lpstr>
      <vt:lpstr>Opening Statement</vt:lpstr>
      <vt:lpstr>Cross-Examination of the Operator:  Why is there no replicate/confirmatory test?</vt:lpstr>
      <vt:lpstr>Goals in Cross-Examination of the Arresting Officer and Breath Test Operator: 15-minute Observation</vt:lpstr>
      <vt:lpstr>Cross-Examination of the Operator:  Observation of My Client</vt:lpstr>
      <vt:lpstr>Cross-Examination of the Operator:  Training on the 15-Minute Wait Period</vt:lpstr>
      <vt:lpstr>Cross-Examination of the State’s Expert: STAY FOCUSED ON YOUR GOALS?</vt:lpstr>
      <vt:lpstr>Closing</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Trial: Everything You Need To Know  Closing Statements That Get Attention &amp; Jury Instructions</dc:title>
  <dc:creator>Ben Sessions</dc:creator>
  <cp:lastModifiedBy>Ben Sessions</cp:lastModifiedBy>
  <cp:revision>84</cp:revision>
  <dcterms:modified xsi:type="dcterms:W3CDTF">2024-04-26T19:22:44Z</dcterms:modified>
</cp:coreProperties>
</file>